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06" r:id="rId3"/>
    <p:sldId id="350" r:id="rId4"/>
    <p:sldId id="380" r:id="rId5"/>
    <p:sldId id="331" r:id="rId6"/>
    <p:sldId id="372" r:id="rId7"/>
    <p:sldId id="371" r:id="rId8"/>
    <p:sldId id="341" r:id="rId9"/>
    <p:sldId id="401" r:id="rId10"/>
    <p:sldId id="402" r:id="rId11"/>
    <p:sldId id="403" r:id="rId12"/>
    <p:sldId id="404" r:id="rId13"/>
    <p:sldId id="407" r:id="rId14"/>
    <p:sldId id="408" r:id="rId15"/>
    <p:sldId id="412" r:id="rId16"/>
    <p:sldId id="410" r:id="rId17"/>
    <p:sldId id="413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2BD9F-1042-2000-DA21-83DE8670DB38}" v="4" dt="2021-04-12T16:58:10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4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2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3892BD9F-1042-2000-DA21-83DE8670DB38}"/>
    <pc:docChg chg="modSld">
      <pc:chgData name="Communication" userId="S::communication@fondation-merimee.org::3b995798-70b1-406f-900e-88e9aa089cb4" providerId="AD" clId="Web-{3892BD9F-1042-2000-DA21-83DE8670DB38}" dt="2021-04-12T16:58:10.095" v="2" actId="20577"/>
      <pc:docMkLst>
        <pc:docMk/>
      </pc:docMkLst>
      <pc:sldChg chg="modSp">
        <pc:chgData name="Communication" userId="S::communication@fondation-merimee.org::3b995798-70b1-406f-900e-88e9aa089cb4" providerId="AD" clId="Web-{3892BD9F-1042-2000-DA21-83DE8670DB38}" dt="2021-04-12T16:58:10.095" v="2" actId="20577"/>
        <pc:sldMkLst>
          <pc:docMk/>
          <pc:sldMk cId="0" sldId="256"/>
        </pc:sldMkLst>
        <pc:spChg chg="mod">
          <ac:chgData name="Communication" userId="S::communication@fondation-merimee.org::3b995798-70b1-406f-900e-88e9aa089cb4" providerId="AD" clId="Web-{3892BD9F-1042-2000-DA21-83DE8670DB38}" dt="2021-04-12T16:58:10.095" v="2" actId="20577"/>
          <ac:spMkLst>
            <pc:docMk/>
            <pc:sldMk cId="0" sldId="256"/>
            <ac:spMk id="3075" creationId="{B6E7DF42-90E0-4DE9-936C-1C102A5B42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9C3A028-748E-464A-B66C-6DBAB6CA8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BDC2C9-02A1-4AF6-AE16-FF50933930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CF5D5-D69C-4612-9C75-3CED9C368926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2191710-014F-4276-8DFD-131D3C605C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9CD3001-0DA7-452B-B4E7-CBE5D034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5329CC-15AD-47A9-B6D4-3DDC5A9370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5CE941-0FE6-4CD1-B6BE-14DD3F9A2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27E20A5-01B6-431F-A6E7-23F23789E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794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4">
            <a:extLst>
              <a:ext uri="{FF2B5EF4-FFF2-40B4-BE49-F238E27FC236}">
                <a16:creationId xmlns:a16="http://schemas.microsoft.com/office/drawing/2014/main" id="{041903AA-C2BA-4DBA-8B61-5D1EF3D9E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74987"/>
            <a:ext cx="91392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Accessibilité 2024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0" y="5210175"/>
            <a:ext cx="9144000" cy="138807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mars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2024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à : 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1C2126F6-7B6A-43DE-92D3-813AC5F1FC85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B2AD6F6-28F0-4BC2-8412-52E61BF7711D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>
            <a:extLst>
              <a:ext uri="{FF2B5EF4-FFF2-40B4-BE49-F238E27FC236}">
                <a16:creationId xmlns:a16="http://schemas.microsoft.com/office/drawing/2014/main" id="{0400D8C6-399C-4291-85B5-0DC20E965E0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>
            <a:extLst>
              <a:ext uri="{FF2B5EF4-FFF2-40B4-BE49-F238E27FC236}">
                <a16:creationId xmlns:a16="http://schemas.microsoft.com/office/drawing/2014/main" id="{B9902235-89DE-47D9-BD94-ECFFC085BFB4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E6EC0C8-68D7-4274-96BC-5E51DD0DF2FA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>
            <a:extLst>
              <a:ext uri="{FF2B5EF4-FFF2-40B4-BE49-F238E27FC236}">
                <a16:creationId xmlns:a16="http://schemas.microsoft.com/office/drawing/2014/main" id="{679F0B8F-2941-44BE-857A-267A28197283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l’accessibilité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>
            <a:extLst>
              <a:ext uri="{FF2B5EF4-FFF2-40B4-BE49-F238E27FC236}">
                <a16:creationId xmlns:a16="http://schemas.microsoft.com/office/drawing/2014/main" id="{6AEDB4C3-0E29-4B04-9BD9-1B612B8EF124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8BA2D2FD-109E-464A-BD44-E0B9951A09C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>
            <a:extLst>
              <a:ext uri="{FF2B5EF4-FFF2-40B4-BE49-F238E27FC236}">
                <a16:creationId xmlns:a16="http://schemas.microsoft.com/office/drawing/2014/main" id="{13600F69-7B0E-435C-9E29-BCC50507D1AF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l’accessibilité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chemeClr val="bg1"/>
                </a:solidFill>
                <a:latin typeface="Book Antiqua" panose="02040602050305030304" pitchFamily="18" charset="0"/>
                <a:cs typeface="Segoe UI Historic" panose="020B0502040204020203" pitchFamily="34" charset="0"/>
              </a:rPr>
              <a:t>► </a:t>
            </a:r>
            <a:r>
              <a:rPr lang="fr-FR" altLang="fr-FR" sz="15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</a:t>
            </a:r>
            <a:r>
              <a:rPr lang="fr-FR" altLang="fr-FR" sz="15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emarque : Pourquoi </a:t>
            </a:r>
            <a:r>
              <a:rPr lang="fr-FR" altLang="fr-FR" sz="15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None/>
            </a:pPr>
            <a:r>
              <a:rPr lang="fr-FR" altLang="fr-FR" sz="1500" b="1" dirty="0">
                <a:solidFill>
                  <a:srgbClr val="2727F1"/>
                </a:solidFill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500" b="1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algn="ctr">
              <a:spcBef>
                <a:spcPct val="30000"/>
              </a:spcBef>
              <a:buNone/>
            </a:pPr>
            <a:r>
              <a:rPr lang="fr-FR" altLang="fr-FR" sz="1500" b="1" u="sng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votre dossier ne sera pas examiné par le jury</a:t>
            </a:r>
            <a:r>
              <a:rPr lang="fr-FR" altLang="fr-FR" sz="15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altLang="fr-FR" sz="1500" b="1" dirty="0" smtClean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None/>
            </a:pPr>
            <a:endParaRPr lang="fr-FR" altLang="fr-FR" sz="15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1-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€, il convient d’identifier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une tranche de travaux spécifique. 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2-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montant du prix doit représenter </a:t>
            </a:r>
            <a:r>
              <a:rPr lang="fr-FR" altLang="fr-FR" sz="1500" u="sng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au maximum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50 % du programme global des travaux.</a:t>
            </a:r>
          </a:p>
          <a:p>
            <a:pPr>
              <a:spcBef>
                <a:spcPct val="30000"/>
              </a:spcBef>
              <a:buFontTx/>
              <a:buNone/>
            </a:pPr>
            <a:endParaRPr lang="fr-FR" altLang="fr-FR" sz="1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3- </a:t>
            </a:r>
            <a:r>
              <a:rPr lang="fr-FR" altLang="fr-FR" sz="15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>
              <a:spcBef>
                <a:spcPct val="30000"/>
              </a:spcBef>
              <a:buNone/>
            </a:pPr>
            <a:endParaRPr lang="fr-FR" altLang="fr-FR" sz="15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3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047414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86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graphicFrame>
        <p:nvGraphicFramePr>
          <p:cNvPr id="6" name="Group 1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047414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7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Programme global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des travaux</a:t>
            </a: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96002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Accessibilité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5 000 €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8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1187624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6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96002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Accessibilité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5 000 €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9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None/>
            </a:pPr>
            <a:r>
              <a:rPr lang="fr-FR" altLang="fr-FR" sz="1500" b="1" dirty="0">
                <a:solidFill>
                  <a:schemeClr val="bg1"/>
                </a:solidFill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5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algn="ctr">
              <a:spcBef>
                <a:spcPct val="30000"/>
              </a:spcBef>
              <a:buNone/>
            </a:pPr>
            <a:r>
              <a:rPr lang="fr-FR" altLang="fr-FR" sz="1500" b="1" u="sng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votre dossier ne sera pas examiné par le jury</a:t>
            </a:r>
            <a:r>
              <a:rPr lang="fr-FR" altLang="fr-FR" sz="1500" b="1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</a:p>
          <a:p>
            <a:pPr>
              <a:spcBef>
                <a:spcPct val="30000"/>
              </a:spcBef>
              <a:buFontTx/>
              <a:buNone/>
            </a:pPr>
            <a:endParaRPr lang="fr-FR" altLang="fr-FR" sz="15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ct val="30000"/>
              </a:spcBef>
              <a:buFontTx/>
              <a:buNone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RÈGLES GÉNÉRALES À RESPECTER :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Conserver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le format des diapositives : standard (4:3)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Conserver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la police Calibri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Limiter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les textes informatifs, privilégier les images 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Utiliser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des photographies de qualité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Préférer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une grande image plutôt que plusieurs petites</a:t>
            </a:r>
          </a:p>
          <a:p>
            <a:pPr marL="285750" indent="-285750">
              <a:spcBef>
                <a:spcPct val="30000"/>
              </a:spcBef>
              <a:buFont typeface="Symbol" panose="05050102010706020507" pitchFamily="18" charset="2"/>
              <a:buChar char="¨"/>
            </a:pPr>
            <a:r>
              <a:rPr lang="fr-FR" altLang="fr-FR" sz="1500" b="1" dirty="0" smtClean="0">
                <a:solidFill>
                  <a:schemeClr val="bg1"/>
                </a:solidFill>
                <a:latin typeface="+mn-lt"/>
              </a:rPr>
              <a:t>Légender </a:t>
            </a:r>
            <a:r>
              <a:rPr lang="fr-FR" altLang="fr-FR" sz="1500" b="1" dirty="0">
                <a:solidFill>
                  <a:schemeClr val="bg1"/>
                </a:solidFill>
                <a:latin typeface="+mn-lt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 smtClean="0">
                <a:solidFill>
                  <a:srgbClr val="2727F1"/>
                </a:solidFill>
                <a:latin typeface="Book Antiqua" panose="02040602050305030304" pitchFamily="18" charset="0"/>
                <a:cs typeface="Segoe UI Historic" panose="020B0502040204020203" pitchFamily="34" charset="0"/>
              </a:rPr>
              <a:t>►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La présentation photographique est </a:t>
            </a:r>
            <a:r>
              <a:rPr lang="fr-FR" altLang="fr-FR" sz="17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le document visuel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présenté </a:t>
            </a: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au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jury,</a:t>
            </a:r>
            <a:endParaRPr lang="fr-FR" altLang="fr-FR" sz="1700" b="1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à vous de le rendre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attrayant et compréhensible. 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700" b="1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e présent </a:t>
            </a:r>
            <a:r>
              <a:rPr lang="fr-FR" altLang="fr-FR" sz="1700" b="1" dirty="0" err="1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powerpoint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</a:t>
            </a:r>
            <a:r>
              <a:rPr lang="fr-FR" altLang="fr-FR" sz="17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est un </a:t>
            </a:r>
            <a:r>
              <a:rPr lang="fr-FR" altLang="fr-FR" sz="17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182562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>
            <a:extLst>
              <a:ext uri="{FF2B5EF4-FFF2-40B4-BE49-F238E27FC236}">
                <a16:creationId xmlns:a16="http://schemas.microsoft.com/office/drawing/2014/main" id="{CB6251AA-76E3-4DAD-9224-C04889BD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>
            <a:extLst>
              <a:ext uri="{FF2B5EF4-FFF2-40B4-BE49-F238E27FC236}">
                <a16:creationId xmlns:a16="http://schemas.microsoft.com/office/drawing/2014/main" id="{AC0C3E0A-A049-4544-BE4B-092FFAA4B08D}"/>
              </a:ext>
            </a:extLst>
          </p:cNvPr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>
            <a:extLst>
              <a:ext uri="{FF2B5EF4-FFF2-40B4-BE49-F238E27FC236}">
                <a16:creationId xmlns:a16="http://schemas.microsoft.com/office/drawing/2014/main" id="{86729B27-82DE-4869-8CCD-F21F9847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25231"/>
            <a:ext cx="8713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Accessibilité 2024</a:t>
            </a:r>
            <a:endParaRPr lang="fr-FR" altLang="fr-FR" sz="40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203884" y="3016467"/>
            <a:ext cx="2736232" cy="550698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du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E8841486-E16C-4BC3-B467-63079FF7E7AA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>
            <a:extLst>
              <a:ext uri="{FF2B5EF4-FFF2-40B4-BE49-F238E27FC236}">
                <a16:creationId xmlns:a16="http://schemas.microsoft.com/office/drawing/2014/main" id="{B27D26E1-7989-4CF8-9286-76B4BE7FD621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B678E91C-028E-4388-ACD3-8ED0DA0D84D0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>
            <a:extLst>
              <a:ext uri="{FF2B5EF4-FFF2-40B4-BE49-F238E27FC236}">
                <a16:creationId xmlns:a16="http://schemas.microsoft.com/office/drawing/2014/main" id="{9501A782-CBC6-4E5B-ABCB-38687B2FBEBD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>
            <a:extLst>
              <a:ext uri="{FF2B5EF4-FFF2-40B4-BE49-F238E27FC236}">
                <a16:creationId xmlns:a16="http://schemas.microsoft.com/office/drawing/2014/main" id="{DB3DA2A8-95D3-4F03-898C-8C29737CAB7E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4D2DE3A2-15A4-455B-BE47-1C4A51A90F6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>
            <a:extLst>
              <a:ext uri="{FF2B5EF4-FFF2-40B4-BE49-F238E27FC236}">
                <a16:creationId xmlns:a16="http://schemas.microsoft.com/office/drawing/2014/main" id="{42F7B85F-A02A-4B7E-BF48-39FC2DBBBE7E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586</Words>
  <Application>Microsoft Office PowerPoint</Application>
  <PresentationFormat>Affichage à l'écran (4:3)</PresentationFormat>
  <Paragraphs>134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152</cp:revision>
  <dcterms:created xsi:type="dcterms:W3CDTF">2013-04-16T08:37:48Z</dcterms:created>
  <dcterms:modified xsi:type="dcterms:W3CDTF">2024-02-14T16:17:14Z</dcterms:modified>
</cp:coreProperties>
</file>