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425" r:id="rId3"/>
    <p:sldId id="350" r:id="rId4"/>
    <p:sldId id="418" r:id="rId5"/>
    <p:sldId id="331" r:id="rId6"/>
    <p:sldId id="371" r:id="rId7"/>
    <p:sldId id="372" r:id="rId8"/>
    <p:sldId id="417" r:id="rId9"/>
    <p:sldId id="341" r:id="rId10"/>
    <p:sldId id="401" r:id="rId11"/>
    <p:sldId id="408" r:id="rId12"/>
    <p:sldId id="415" r:id="rId13"/>
    <p:sldId id="426" r:id="rId14"/>
    <p:sldId id="419" r:id="rId15"/>
    <p:sldId id="423" r:id="rId16"/>
    <p:sldId id="421" r:id="rId17"/>
    <p:sldId id="424" r:id="rId18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5897" autoAdjust="0"/>
  </p:normalViewPr>
  <p:slideViewPr>
    <p:cSldViewPr>
      <p:cViewPr varScale="1">
        <p:scale>
          <a:sx n="115" d="100"/>
          <a:sy n="115" d="100"/>
        </p:scale>
        <p:origin x="14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A0826C-9D59-4EB5-B439-9C8741CA45B5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Modifiez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DA10665-BD50-4482-8D2A-A9779FEAF1C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468E0B-DC91-4502-AD1D-FCF69DD097D0}" type="slidenum">
              <a:rPr lang="fr-FR" altLang="fr-FR">
                <a:latin typeface="Calibri" panose="020F0502020204030204" pitchFamily="34" charset="0"/>
              </a:rPr>
              <a:pPr/>
              <a:t>1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 altLang="fr-FR" smtClean="0"/>
          </a:p>
        </p:txBody>
      </p:sp>
      <p:sp>
        <p:nvSpPr>
          <p:cNvPr id="81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BBB8964-7F7A-4A32-9D5C-91E30C168460}" type="slidenum">
              <a:rPr lang="fr-FR" altLang="fr-FR">
                <a:latin typeface="Calibri" panose="020F0502020204030204" pitchFamily="34" charset="0"/>
              </a:rPr>
              <a:pPr/>
              <a:t>3</a:t>
            </a:fld>
            <a:endParaRPr lang="fr-FR" altLang="fr-FR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3E294-0D03-4921-808D-371B978F1B4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3E721-8D15-494A-9540-D65BD950D74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51597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5F9AE-4607-46E7-812C-93BE71D96BBA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0FAF8-F182-40C1-9F83-70AFA123D0FC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948105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33CA-1109-4F44-AF76-63B5BBD0A4F0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66BC5-7350-4EB1-AA15-52E97658F5F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3442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Cliquez pour modifier le style du titre</a:t>
            </a:r>
            <a:endParaRPr lang="fr-FR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222C-8B4E-414B-856A-C4673BB6A35E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786A-320A-46E5-9B5A-449D72F1798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515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171DD-DA40-4916-8594-8C52DA42D20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90A58-6CAF-4CC1-9866-04FA1FAE24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56793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592B8-8CEC-4A49-B328-63E2F64C418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508B9-C4DF-4BDC-8116-EF1B5C63C47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397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909F0-4D88-4A36-BCFE-4582971DB0F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BA139-6081-45FB-8AF3-E2101DA816E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83775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3B125-25EE-4B1C-A785-6216870A20C3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AAD-C7DB-4723-BE77-5BF18C4BAAB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78064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C6758-A34C-4836-B5B1-AB6B4FC7C212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1CC0D-E947-4036-A932-6B8D6196E0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90141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/>
          <p:cNvSpPr>
            <a:spLocks noGrp="1"/>
          </p:cNvSpPr>
          <p:nvPr>
            <p:ph type="pic" sz="quarter" idx="13"/>
          </p:nvPr>
        </p:nvSpPr>
        <p:spPr>
          <a:xfrm>
            <a:off x="467544" y="260648"/>
            <a:ext cx="7920037" cy="5976938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E4CB4-DE8D-4828-8776-8119D89DBE3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6CCEA-3B8A-4620-B379-7C7B3CE3654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9888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FB086-AD52-4D38-AA36-94ED55EBB274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6C3B-1D12-41A4-9796-4767D0C5FAD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1220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76E52-B6E1-477D-B96D-56B713B56EC9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08D38-D88A-4EE8-8703-D5DCE23F513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2718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C4BA89-48FA-49D3-956D-EC535432CA9C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9913CB2-DE72-4D50-89BA-71C1775996B7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communication@fondation-merimee.or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05038"/>
            <a:ext cx="9144000" cy="2447925"/>
          </a:xfrm>
          <a:prstGeom prst="rect">
            <a:avLst/>
          </a:prstGeom>
          <a:solidFill>
            <a:srgbClr val="2727F1"/>
          </a:solidFill>
          <a:ln>
            <a:solidFill>
              <a:srgbClr val="2727F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075" name="ZoneTexte 4"/>
          <p:cNvSpPr txBox="1">
            <a:spLocks noChangeArrowheads="1"/>
          </p:cNvSpPr>
          <p:nvPr/>
        </p:nvSpPr>
        <p:spPr bwMode="auto">
          <a:xfrm>
            <a:off x="44450" y="2762250"/>
            <a:ext cx="91392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Grand Prix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Artémis Domaines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4000" dirty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de la restauration </a:t>
            </a:r>
            <a:r>
              <a:rPr lang="fr-FR" altLang="fr-FR" sz="40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2024</a:t>
            </a:r>
            <a:endParaRPr lang="fr-FR" altLang="fr-FR" sz="40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3076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9863"/>
            <a:ext cx="1838325" cy="135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itre 1"/>
          <p:cNvSpPr txBox="1">
            <a:spLocks/>
          </p:cNvSpPr>
          <p:nvPr/>
        </p:nvSpPr>
        <p:spPr bwMode="auto">
          <a:xfrm>
            <a:off x="0" y="5084763"/>
            <a:ext cx="9144000" cy="1389062"/>
          </a:xfrm>
          <a:prstGeom prst="rect">
            <a:avLst/>
          </a:prstGeom>
          <a:noFill/>
          <a:ln w="12700">
            <a:solidFill>
              <a:schemeClr val="bg1"/>
            </a:solidFill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30000"/>
              </a:spcBef>
              <a:buFontTx/>
              <a:buNone/>
            </a:pPr>
            <a:endParaRPr lang="fr-FR" altLang="fr-FR" sz="1400" b="1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dossier de candidature complet doit être envoyé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avant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</a:t>
            </a: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le 15 mars </a:t>
            </a:r>
            <a:r>
              <a:rPr lang="fr-FR" altLang="fr-FR" sz="1800" b="1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2024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par </a:t>
            </a:r>
            <a:r>
              <a:rPr lang="fr-FR" altLang="fr-FR" sz="1800" dirty="0" err="1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WeTransfer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à : 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  <a:hlinkClick r:id="rId4"/>
              </a:rPr>
              <a:t>communication@fondation-merimee.org</a:t>
            </a: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  <a:p>
            <a:pPr algn="ctr">
              <a:spcBef>
                <a:spcPct val="30000"/>
              </a:spcBef>
              <a:buFontTx/>
              <a:buNone/>
            </a:pPr>
            <a:r>
              <a:rPr lang="fr-FR" altLang="fr-FR" sz="1800" b="1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1015973"/>
            <a:ext cx="2808312" cy="1905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5364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638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741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des travaux envisagés pour la restauration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41564" y="11113"/>
            <a:ext cx="9222076" cy="6846887"/>
          </a:xfrm>
          <a:prstGeom prst="rect">
            <a:avLst/>
          </a:prstGeom>
          <a:solidFill>
            <a:srgbClr val="2727F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950913" y="1433513"/>
            <a:ext cx="7343775" cy="623887"/>
          </a:xfrm>
        </p:spPr>
        <p:txBody>
          <a:bodyPr/>
          <a:lstStyle/>
          <a:p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QUELQUES CONSEILS</a:t>
            </a:r>
            <a:b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</a:br>
            <a:r>
              <a:rPr lang="fr-FR" altLang="fr-FR" sz="2000" b="1" smtClean="0">
                <a:solidFill>
                  <a:srgbClr val="2727F1"/>
                </a:solidFill>
                <a:latin typeface="Gilroy" panose="00000500000000000000" pitchFamily="50" charset="0"/>
              </a:rPr>
              <a:t>POUR METTRE EN VALEUR VOTRE PROJET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1564" y="11113"/>
            <a:ext cx="9222076" cy="44018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ZoneTexte 1"/>
          <p:cNvSpPr txBox="1">
            <a:spLocks noChangeArrowheads="1"/>
          </p:cNvSpPr>
          <p:nvPr/>
        </p:nvSpPr>
        <p:spPr bwMode="auto">
          <a:xfrm>
            <a:off x="402241" y="4643293"/>
            <a:ext cx="8280400" cy="1969770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R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emarque : Pourquoi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différencier « Programme global des travaux » et « Tranche de travaux faisant l’objet du soutien » ?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Mécène souhaite soutenir une action spécifique réalisée dans l’année suivant l’attribution du prix.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sp>
        <p:nvSpPr>
          <p:cNvPr id="9" name="ZoneTexte 1"/>
          <p:cNvSpPr txBox="1">
            <a:spLocks noChangeArrowheads="1"/>
          </p:cNvSpPr>
          <p:nvPr/>
        </p:nvSpPr>
        <p:spPr bwMode="auto">
          <a:xfrm>
            <a:off x="402241" y="1158255"/>
            <a:ext cx="8280400" cy="3254737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1-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Si le montant global des travaux est supérieur à 500 000 </a:t>
            </a: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€, il convient d’identifier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une tranche de travaux spécifique.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2-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 montant du prix doit représenter </a:t>
            </a:r>
            <a:r>
              <a:rPr kumimoji="0" lang="fr-FR" altLang="fr-FR" sz="1500" b="0" i="0" u="sng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au maximum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 50 % du programme global des travaux.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0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3- </a:t>
            </a:r>
            <a:r>
              <a:rPr kumimoji="0" lang="fr-FR" altLang="fr-FR" sz="1500" b="0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Les tableaux doivent être remplis entièrement par vos soins (cela inclut le calcul des % et des totaux).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11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Budget</a:t>
            </a:r>
            <a:endParaRPr kumimoji="0" lang="fr-FR" altLang="fr-FR" sz="2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 Historic" panose="020B0502040204020203" pitchFamily="34" charset="0"/>
              <a:ea typeface="+mn-ea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629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334636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rogramme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global des travaux</a:t>
            </a: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6326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5334636"/>
              </p:ext>
            </p:extLst>
          </p:nvPr>
        </p:nvGraphicFramePr>
        <p:xfrm>
          <a:off x="323850" y="1412875"/>
          <a:ext cx="8496300" cy="4902198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58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8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630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b="1" u="none" strike="noStrike" cap="none" normalizeH="0" baseline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Nature </a:t>
                      </a:r>
                      <a:r>
                        <a:rPr kumimoji="0" lang="fr-FR" sz="17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des travaux - </a:t>
                      </a:r>
                      <a:r>
                        <a:rPr kumimoji="0" lang="fr-FR" sz="17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Restauration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70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Coût en €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TTC</a:t>
                      </a: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  </a:t>
                      </a:r>
                      <a:endParaRPr kumimoji="0" lang="fr-FR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300" b="1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honoraires architecte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952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Le cas échéant, a</a:t>
                      </a:r>
                      <a:r>
                        <a:rPr kumimoji="0" lang="fr-F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ssurances</a:t>
                      </a:r>
                    </a:p>
                  </a:txBody>
                  <a:tcPr marL="9018" marR="9018" marT="9020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026287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TTC   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€</a:t>
                      </a:r>
                    </a:p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018" marR="9018" marT="9022" marB="0" anchor="b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 bwMode="auto">
          <a:xfrm>
            <a:off x="107504" y="404664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014074" cy="648072"/>
          </a:xfrm>
          <a:prstGeom prst="rect">
            <a:avLst/>
          </a:prstGeom>
        </p:spPr>
      </p:pic>
      <p:sp>
        <p:nvSpPr>
          <p:cNvPr id="9" name="Titre 1"/>
          <p:cNvSpPr txBox="1">
            <a:spLocks/>
          </p:cNvSpPr>
          <p:nvPr/>
        </p:nvSpPr>
        <p:spPr bwMode="auto">
          <a:xfrm>
            <a:off x="107504" y="260648"/>
            <a:ext cx="1512168" cy="574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Budget</a:t>
            </a:r>
            <a:endParaRPr lang="fr-FR" altLang="fr-FR" sz="22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90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3278041" y="106109"/>
            <a:ext cx="532859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Programme global des travaux</a:t>
            </a: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186344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Grand Prix Artémis Domaines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100 000 €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3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 bwMode="auto">
          <a:xfrm>
            <a:off x="3278041" y="106109"/>
            <a:ext cx="5328592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Tranche faisant l’objet du soutien</a:t>
            </a:r>
            <a:endParaRPr lang="fr-FR" altLang="fr-FR" sz="22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  <p:graphicFrame>
        <p:nvGraphicFramePr>
          <p:cNvPr id="4" name="Group 261">
            <a:extLst>
              <a:ext uri="{FF2B5EF4-FFF2-40B4-BE49-F238E27FC236}">
                <a16:creationId xmlns:a16="http://schemas.microsoft.com/office/drawing/2014/main" id="{D905BAA9-9F13-4B0E-B00C-E8AA947E73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186344"/>
              </p:ext>
            </p:extLst>
          </p:nvPr>
        </p:nvGraphicFramePr>
        <p:xfrm>
          <a:off x="179512" y="1124744"/>
          <a:ext cx="8784975" cy="5544619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17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9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9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8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995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2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Partenaires du projet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Montant en €/TTC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Taux (%)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Acquis, Demandés ou En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cours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834">
                <a:tc row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</a:t>
                      </a:r>
                      <a:r>
                        <a:rPr kumimoji="0" lang="fr-FR" sz="13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publics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Direction Régionale des Affaires Culturelles (DRAC)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 </a:t>
                      </a: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</a:t>
                      </a:r>
                      <a:r>
                        <a:rPr kumimoji="0" lang="fr-F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Départemental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Conseil Régional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9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2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(préciser)</a:t>
                      </a:r>
                      <a:endParaRPr kumimoji="0" lang="fr-FR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5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Financements privés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Grand Prix Artémis Domaines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100 000 €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5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Demandés</a:t>
                      </a: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</a:t>
                      </a:r>
                      <a:r>
                        <a:rPr lang="fr-FR" sz="1200" b="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)</a:t>
                      </a:r>
                      <a:endParaRPr lang="fr-FR" sz="12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Autre mécène (préciser)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2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b="1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6834">
                <a:tc row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300" b="1" u="none" strike="noStrike" cap="none" normalizeH="0" baseline="0" dirty="0">
                          <a:ln>
                            <a:noFill/>
                          </a:ln>
                          <a:solidFill>
                            <a:srgbClr val="2727F1"/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Autofinancement</a:t>
                      </a: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Ressources du monument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Apport personnel du propriétaire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62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2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Emprunt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683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fr-FR" sz="14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3</a:t>
                      </a: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fr-FR" sz="1500" kern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550962"/>
                  </a:ext>
                </a:extLst>
              </a:tr>
              <a:tr h="39714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2727F1"/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anchor="ctr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TOTAL 1+2+3</a:t>
                      </a:r>
                      <a:endParaRPr kumimoji="0" lang="fr-FR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fr-FR" sz="1500" u="none" strike="noStrike" cap="none" normalizeH="0" baseline="0" dirty="0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Segoe UI Historic" panose="020B0502040204020203" pitchFamily="34" charset="0"/>
                          <a:ea typeface="Segoe UI Historic" panose="020B0502040204020203" pitchFamily="34" charset="0"/>
                          <a:cs typeface="Segoe UI Historic" panose="020B0502040204020203" pitchFamily="34" charset="0"/>
                        </a:rPr>
                        <a:t>100 %</a:t>
                      </a:r>
                      <a:endParaRPr kumimoji="0" lang="fr-FR" sz="15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Segoe UI Historic" panose="020B0502040204020203" pitchFamily="34" charset="0"/>
                        <a:ea typeface="Segoe UI Historic" panose="020B0502040204020203" pitchFamily="34" charset="0"/>
                        <a:cs typeface="Segoe UI Historic" panose="020B0502040204020203" pitchFamily="34" charset="0"/>
                      </a:endParaRPr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marL="91425" marR="91425" marT="46913" marB="46913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755148"/>
                  </a:ext>
                </a:extLst>
              </a:tr>
            </a:tbl>
          </a:graphicData>
        </a:graphic>
      </p:graphicFrame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564" y="260648"/>
            <a:ext cx="2669348" cy="648072"/>
          </a:xfrm>
          <a:prstGeom prst="rect">
            <a:avLst/>
          </a:prstGeom>
        </p:spPr>
      </p:pic>
      <p:sp>
        <p:nvSpPr>
          <p:cNvPr id="10" name="Titre 1"/>
          <p:cNvSpPr txBox="1">
            <a:spLocks/>
          </p:cNvSpPr>
          <p:nvPr/>
        </p:nvSpPr>
        <p:spPr bwMode="auto">
          <a:xfrm>
            <a:off x="-36512" y="260648"/>
            <a:ext cx="266429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100" dirty="0" smtClean="0">
                <a:solidFill>
                  <a:schemeClr val="bg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de financement</a:t>
            </a:r>
            <a:endParaRPr lang="fr-FR" altLang="fr-FR" sz="2100" dirty="0">
              <a:solidFill>
                <a:schemeClr val="bg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66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27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1"/>
          <p:cNvSpPr txBox="1">
            <a:spLocks noChangeArrowheads="1"/>
          </p:cNvSpPr>
          <p:nvPr/>
        </p:nvSpPr>
        <p:spPr bwMode="auto">
          <a:xfrm>
            <a:off x="683568" y="3356992"/>
            <a:ext cx="8280400" cy="3023905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ok Antiqua" panose="02040602050305030304" pitchFamily="18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►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Attention, en cas de non-respect des règles ci-après,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FR" altLang="fr-FR" sz="1500" b="1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votre dossier ne sera pas examiné par le jury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 Historic" panose="020B0502040204020203" pitchFamily="34" charset="0"/>
                <a:ea typeface="+mn-ea"/>
                <a:cs typeface="Segoe UI Historic" panose="020B0502040204020203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5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RÈGLES GÉNÉRALES À RESPECTER :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 format des diapositives : standard (4:3)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Conserver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la police Calibri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Limiter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les textes informatifs, privilégier les images 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Utiliser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des photographies de qualité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Préférer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une grande image plutôt que plusieurs petites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Char char="¨"/>
              <a:tabLst/>
              <a:defRPr/>
            </a:pPr>
            <a:r>
              <a:rPr kumimoji="0" lang="fr-FR" altLang="fr-FR" sz="15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Légender </a:t>
            </a:r>
            <a:r>
              <a:rPr kumimoji="0" lang="fr-FR" altLang="fr-FR" sz="1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toutes les images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oneTexte 1"/>
          <p:cNvSpPr txBox="1">
            <a:spLocks noChangeArrowheads="1"/>
          </p:cNvSpPr>
          <p:nvPr/>
        </p:nvSpPr>
        <p:spPr bwMode="auto">
          <a:xfrm>
            <a:off x="431800" y="1073848"/>
            <a:ext cx="8280400" cy="1374222"/>
          </a:xfrm>
          <a:prstGeom prst="rect">
            <a:avLst/>
          </a:prstGeom>
          <a:noFill/>
          <a:ln w="12700">
            <a:noFill/>
            <a:prstDash val="lg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Segoe UI Historic" panose="020B0502040204020203" pitchFamily="34" charset="0"/>
              </a:rPr>
              <a:t>►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La présentation photographique est </a:t>
            </a:r>
            <a:r>
              <a:rPr kumimoji="0" lang="fr-FR" altLang="fr-FR" sz="1700" b="1" i="0" u="sng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le document visuel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présenté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au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jury,</a:t>
            </a: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à vous de le rendre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attrayant et compréhensible.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1700" b="1" i="0" u="none" strike="noStrike" kern="1200" cap="none" spc="0" normalizeH="0" baseline="0" noProof="0" dirty="0">
              <a:ln>
                <a:noFill/>
              </a:ln>
              <a:solidFill>
                <a:srgbClr val="2727F1"/>
              </a:solidFill>
              <a:effectLst/>
              <a:uLnTx/>
              <a:uFillTx/>
              <a:latin typeface="Calibri"/>
              <a:ea typeface="+mn-ea"/>
              <a:cs typeface="Segoe UI Historic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L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 présent </a:t>
            </a:r>
            <a:r>
              <a:rPr kumimoji="0" lang="fr-FR" altLang="fr-FR" sz="17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powerpoint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 </a:t>
            </a:r>
            <a:r>
              <a:rPr kumimoji="0" lang="fr-FR" altLang="fr-FR" sz="1700" b="1" i="0" u="none" strike="noStrike" kern="1200" cap="none" spc="0" normalizeH="0" baseline="0" noProof="0" dirty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est un </a:t>
            </a:r>
            <a:r>
              <a:rPr kumimoji="0" lang="fr-FR" altLang="fr-FR" sz="1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727F1"/>
                </a:solidFill>
                <a:effectLst/>
                <a:uLnTx/>
                <a:uFillTx/>
                <a:latin typeface="Calibri"/>
                <a:ea typeface="+mn-ea"/>
                <a:cs typeface="Segoe UI Historic" panose="020B0502040204020203" pitchFamily="34" charset="0"/>
              </a:rPr>
              <a:t>modèle, vous êtes libre de le modifier. </a:t>
            </a:r>
          </a:p>
        </p:txBody>
      </p:sp>
    </p:spTree>
    <p:extLst>
      <p:ext uri="{BB962C8B-B14F-4D97-AF65-F5344CB8AC3E}">
        <p14:creationId xmlns:p14="http://schemas.microsoft.com/office/powerpoint/2010/main" val="327183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 txBox="1">
            <a:spLocks/>
          </p:cNvSpPr>
          <p:nvPr/>
        </p:nvSpPr>
        <p:spPr bwMode="auto">
          <a:xfrm>
            <a:off x="107950" y="115888"/>
            <a:ext cx="8928100" cy="4637087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171" name="ZoneTexte 4"/>
          <p:cNvSpPr txBox="1">
            <a:spLocks noChangeArrowheads="1"/>
          </p:cNvSpPr>
          <p:nvPr/>
        </p:nvSpPr>
        <p:spPr bwMode="auto">
          <a:xfrm>
            <a:off x="232965" y="5495597"/>
            <a:ext cx="87852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Nom du monument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Département / Région :          </a:t>
            </a:r>
            <a:r>
              <a:rPr lang="fr-FR" altLang="fr-FR" sz="1800" dirty="0">
                <a:latin typeface="Segoe UI Historic" panose="020B0502040204020203" pitchFamily="34" charset="0"/>
                <a:cs typeface="Segoe UI Historic" panose="020B0502040204020203" pitchFamily="34" charset="0"/>
              </a:rPr>
              <a:t>  </a:t>
            </a:r>
          </a:p>
        </p:txBody>
      </p:sp>
      <p:sp>
        <p:nvSpPr>
          <p:cNvPr id="17" name="Google Shape;90;p13"/>
          <p:cNvSpPr txBox="1">
            <a:spLocks/>
          </p:cNvSpPr>
          <p:nvPr/>
        </p:nvSpPr>
        <p:spPr>
          <a:xfrm>
            <a:off x="755650" y="2205038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 du monument</a:t>
            </a:r>
          </a:p>
        </p:txBody>
      </p:sp>
      <p:sp>
        <p:nvSpPr>
          <p:cNvPr id="7173" name="ZoneTexte 4"/>
          <p:cNvSpPr txBox="1">
            <a:spLocks noChangeArrowheads="1"/>
          </p:cNvSpPr>
          <p:nvPr/>
        </p:nvSpPr>
        <p:spPr bwMode="auto">
          <a:xfrm>
            <a:off x="215106" y="4972377"/>
            <a:ext cx="882094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Grand </a:t>
            </a:r>
            <a:r>
              <a:rPr lang="fr-FR" altLang="fr-FR" sz="2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Prix Artémis Domaines </a:t>
            </a:r>
            <a:r>
              <a:rPr lang="fr-FR" altLang="fr-FR" sz="28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de la </a:t>
            </a:r>
            <a:r>
              <a:rPr lang="fr-FR" altLang="fr-FR" sz="28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restauration </a:t>
            </a:r>
            <a:r>
              <a:rPr lang="fr-FR" altLang="fr-FR" sz="280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2024</a:t>
            </a:r>
            <a:endParaRPr lang="fr-FR" altLang="fr-FR" sz="2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726FE924-BD73-4AD5-8FC6-E7BAF42BA79B}"/>
              </a:ext>
            </a:extLst>
          </p:cNvPr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9" r="3746" b="501"/>
          <a:stretch/>
        </p:blipFill>
        <p:spPr>
          <a:xfrm>
            <a:off x="287747" y="1243394"/>
            <a:ext cx="8712967" cy="537927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78934" cy="677418"/>
          </a:xfrm>
          <a:prstGeom prst="ellipse">
            <a:avLst/>
          </a:prstGeom>
        </p:spPr>
      </p:pic>
      <p:sp>
        <p:nvSpPr>
          <p:cNvPr id="4" name="Google Shape;90;p13">
            <a:extLst>
              <a:ext uri="{FF2B5EF4-FFF2-40B4-BE49-F238E27FC236}">
                <a16:creationId xmlns:a16="http://schemas.microsoft.com/office/drawing/2014/main" id="{D6DD11BC-0876-4214-AA33-5CBD5DA0EA17}"/>
              </a:ext>
            </a:extLst>
          </p:cNvPr>
          <p:cNvSpPr txBox="1">
            <a:spLocks/>
          </p:cNvSpPr>
          <p:nvPr/>
        </p:nvSpPr>
        <p:spPr>
          <a:xfrm>
            <a:off x="3528142" y="3026298"/>
            <a:ext cx="2232176" cy="406682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 smtClean="0">
                <a:solidFill>
                  <a:schemeClr val="bg1">
                    <a:lumMod val="75000"/>
                  </a:schemeClr>
                </a:solidFill>
              </a:rPr>
              <a:t>Déplacez le curseur</a:t>
            </a:r>
            <a:endParaRPr lang="fr-F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96E4E76B-5AE0-430C-BED0-41A7B4B6597E}"/>
              </a:ext>
            </a:extLst>
          </p:cNvPr>
          <p:cNvSpPr txBox="1">
            <a:spLocks/>
          </p:cNvSpPr>
          <p:nvPr/>
        </p:nvSpPr>
        <p:spPr bwMode="auto">
          <a:xfrm>
            <a:off x="457200" y="224261"/>
            <a:ext cx="82296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Ville :</a:t>
            </a:r>
          </a:p>
          <a:p>
            <a:pPr algn="l"/>
            <a:r>
              <a:rPr lang="fr-FR" altLang="fr-FR" sz="18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Code postal :</a:t>
            </a:r>
            <a:endParaRPr lang="fr-FR" altLang="fr-FR" sz="1800" dirty="0">
              <a:solidFill>
                <a:srgbClr val="2727F1"/>
              </a:solidFill>
              <a:latin typeface="Segoe UI Historic" panose="020B0502040204020203" pitchFamily="34" charset="0"/>
              <a:cs typeface="Segoe UI Historic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65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9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D5C5A66-569C-4F4C-9C28-CF400A32018B}"/>
              </a:ext>
            </a:extLst>
          </p:cNvPr>
          <p:cNvSpPr txBox="1">
            <a:spLocks/>
          </p:cNvSpPr>
          <p:nvPr/>
        </p:nvSpPr>
        <p:spPr bwMode="auto">
          <a:xfrm>
            <a:off x="0" y="116632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fr-F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</a:t>
            </a:r>
            <a:r>
              <a:rPr lang="fr-FR" altLang="fr-FR" sz="2200" dirty="0" smtClean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du site / du </a:t>
            </a:r>
            <a:r>
              <a:rPr lang="fr-FR" altLang="fr-FR" sz="2200" dirty="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monument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6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1268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Plan du bâtiment ou du jardin faisant l’objet des travaux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2292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8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3316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Vue d’ensemble du monument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contenu 2"/>
          <p:cNvSpPr txBox="1">
            <a:spLocks/>
          </p:cNvSpPr>
          <p:nvPr/>
        </p:nvSpPr>
        <p:spPr bwMode="auto">
          <a:xfrm>
            <a:off x="107950" y="1196975"/>
            <a:ext cx="8928100" cy="5472113"/>
          </a:xfrm>
          <a:prstGeom prst="rect">
            <a:avLst/>
          </a:prstGeom>
          <a:noFill/>
          <a:ln w="9525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fr-FR" altLang="fr-FR"/>
          </a:p>
        </p:txBody>
      </p:sp>
      <p:sp>
        <p:nvSpPr>
          <p:cNvPr id="7" name="Google Shape;90;p13"/>
          <p:cNvSpPr txBox="1">
            <a:spLocks/>
          </p:cNvSpPr>
          <p:nvPr/>
        </p:nvSpPr>
        <p:spPr>
          <a:xfrm>
            <a:off x="755650" y="3644900"/>
            <a:ext cx="7777163" cy="720725"/>
          </a:xfrm>
          <a:prstGeom prst="rect">
            <a:avLst/>
          </a:prstGeom>
        </p:spPr>
        <p:txBody>
          <a:bodyPr spcFirstLastPara="1" lIns="91425" tIns="91425" rIns="91425" bIns="91425" anchor="b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defRPr/>
            </a:pPr>
            <a:r>
              <a:rPr lang="fr-FR" sz="3500" dirty="0">
                <a:solidFill>
                  <a:schemeClr val="bg1">
                    <a:lumMod val="75000"/>
                  </a:schemeClr>
                </a:solidFill>
              </a:rPr>
              <a:t>Ajoutez ici une photo</a:t>
            </a:r>
          </a:p>
        </p:txBody>
      </p:sp>
      <p:sp>
        <p:nvSpPr>
          <p:cNvPr id="14340" name="Titre 1"/>
          <p:cNvSpPr txBox="1">
            <a:spLocks/>
          </p:cNvSpPr>
          <p:nvPr/>
        </p:nvSpPr>
        <p:spPr bwMode="auto">
          <a:xfrm>
            <a:off x="0" y="115888"/>
            <a:ext cx="91440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2200">
                <a:solidFill>
                  <a:srgbClr val="2727F1"/>
                </a:solidFill>
                <a:latin typeface="Segoe UI Historic" panose="020B0502040204020203" pitchFamily="34" charset="0"/>
                <a:cs typeface="Segoe UI Historic" panose="020B0502040204020203" pitchFamily="34" charset="0"/>
              </a:rPr>
              <a:t>Photographies des parties faisant l’objet des travaux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599</Words>
  <Application>Microsoft Office PowerPoint</Application>
  <PresentationFormat>Affichage à l'écran (4:3)</PresentationFormat>
  <Paragraphs>135</Paragraphs>
  <Slides>17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4" baseType="lpstr">
      <vt:lpstr>Arial</vt:lpstr>
      <vt:lpstr>Book Antiqua</vt:lpstr>
      <vt:lpstr>Calibri</vt:lpstr>
      <vt:lpstr>Gilroy</vt:lpstr>
      <vt:lpstr>Segoe UI Historic</vt:lpstr>
      <vt:lpstr>Symbol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QUELQUES CONSEILS POUR METTRE EN VALEUR VOTRE PROJET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DU MONUMENT OU DU JARDIN :  DEPARTEMENT :</dc:title>
  <dc:creator>Céline Leylavergne</dc:creator>
  <cp:lastModifiedBy>Cassilde Le Huede</cp:lastModifiedBy>
  <cp:revision>137</cp:revision>
  <dcterms:created xsi:type="dcterms:W3CDTF">2013-04-16T08:37:48Z</dcterms:created>
  <dcterms:modified xsi:type="dcterms:W3CDTF">2024-02-14T16:09:32Z</dcterms:modified>
</cp:coreProperties>
</file>