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25" r:id="rId3"/>
    <p:sldId id="350" r:id="rId4"/>
    <p:sldId id="418" r:id="rId5"/>
    <p:sldId id="331" r:id="rId6"/>
    <p:sldId id="371" r:id="rId7"/>
    <p:sldId id="372" r:id="rId8"/>
    <p:sldId id="417" r:id="rId9"/>
    <p:sldId id="427" r:id="rId10"/>
    <p:sldId id="341" r:id="rId11"/>
    <p:sldId id="401" r:id="rId12"/>
    <p:sldId id="408" r:id="rId13"/>
    <p:sldId id="415" r:id="rId14"/>
    <p:sldId id="426" r:id="rId15"/>
    <p:sldId id="419" r:id="rId16"/>
    <p:sldId id="423" r:id="rId17"/>
    <p:sldId id="421" r:id="rId18"/>
    <p:sldId id="424" r:id="rId19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5897" autoAdjust="0"/>
  </p:normalViewPr>
  <p:slideViewPr>
    <p:cSldViewPr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A0826C-9D59-4EB5-B439-9C8741CA45B5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DA10665-BD50-4482-8D2A-A9779FEAF1C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F468E0B-DC91-4502-AD1D-FCF69DD097D0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BB8964-7F7A-4A32-9D5C-91E30C168460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3E294-0D03-4921-808D-371B978F1B4C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E721-8D15-494A-9540-D65BD950D7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5159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5F9AE-4607-46E7-812C-93BE71D96BBA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FAF8-F182-40C1-9F83-70AFA123D0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810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33CA-1109-4F44-AF76-63B5BBD0A4F0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66BC5-7350-4EB1-AA15-52E97658F5F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442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7222C-8B4E-414B-856A-C4673BB6A35E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786A-320A-46E5-9B5A-449D72F1798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515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171DD-DA40-4916-8594-8C52DA42D204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0A58-6CAF-4CC1-9866-04FA1FAE24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679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592B8-8CEC-4A49-B328-63E2F64C418D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508B9-C4DF-4BDC-8116-EF1B5C63C47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977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909F0-4D88-4A36-BCFE-4582971DB0FD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BA139-6081-45FB-8AF3-E2101DA816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377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B125-25EE-4B1C-A785-6216870A20C3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5AAD-C7DB-4723-BE77-5BF18C4BAAB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806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6758-A34C-4836-B5B1-AB6B4FC7C212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1CC0D-E947-4036-A932-6B8D6196E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141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E4CB4-DE8D-4828-8776-8119D89DBE3D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6CCEA-3B8A-4620-B379-7C7B3CE3654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888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B086-AD52-4D38-AA36-94ED55EBB274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6C3B-1D12-41A4-9796-4767D0C5FAD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220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76E52-B6E1-477D-B96D-56B713B56EC9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8D38-D88A-4EE8-8703-D5DCE23F51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2718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C4BA89-48FA-49D3-956D-EC535432CA9C}" type="datetimeFigureOut">
              <a:rPr lang="fr-FR"/>
              <a:pPr>
                <a:defRPr/>
              </a:pPr>
              <a:t>13/01/2025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913CB2-DE72-4D50-89BA-71C1775996B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5" name="ZoneTexte 4"/>
          <p:cNvSpPr txBox="1">
            <a:spLocks noChangeArrowheads="1"/>
          </p:cNvSpPr>
          <p:nvPr/>
        </p:nvSpPr>
        <p:spPr bwMode="auto">
          <a:xfrm>
            <a:off x="44450" y="2762250"/>
            <a:ext cx="91392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</a:t>
            </a: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Charpente </a:t>
            </a: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remarquable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40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3076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9863"/>
            <a:ext cx="183832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avant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le 15 mars </a:t>
            </a:r>
            <a:r>
              <a:rPr lang="fr-FR" altLang="fr-FR" sz="1800" b="1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2025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</a:t>
            </a:r>
            <a:r>
              <a:rPr lang="fr-FR" sz="3500" dirty="0" smtClean="0">
                <a:solidFill>
                  <a:schemeClr val="bg1">
                    <a:lumMod val="75000"/>
                  </a:schemeClr>
                </a:solidFill>
              </a:rPr>
              <a:t>photo de la charpente</a:t>
            </a:r>
            <a:endParaRPr lang="fr-FR" sz="3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340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</a:t>
            </a:r>
            <a:r>
              <a:rPr lang="fr-FR" sz="3500" dirty="0" smtClean="0">
                <a:solidFill>
                  <a:schemeClr val="bg1">
                    <a:lumMod val="75000"/>
                  </a:schemeClr>
                </a:solidFill>
              </a:rPr>
              <a:t>photo de la charpente</a:t>
            </a:r>
            <a:endParaRPr lang="fr-FR" sz="3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364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</a:t>
            </a:r>
            <a:r>
              <a:rPr lang="fr-FR" sz="3500" dirty="0" smtClean="0">
                <a:solidFill>
                  <a:schemeClr val="bg1">
                    <a:lumMod val="75000"/>
                  </a:schemeClr>
                </a:solidFill>
              </a:rPr>
              <a:t>photo de la charpente</a:t>
            </a:r>
            <a:endParaRPr lang="fr-FR" sz="35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388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Photographies des parties faisant l’objet des travaux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741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des travaux envisagés pour la restauration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1969770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R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emarque : Pourquoi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différencier « Programme global des travaux » et « Tranche de travaux faisant l’objet du soutien » 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Mécène souhaite soutenir une action spécifique réalisée dans l’année suivant l’attribution du prix.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158255"/>
            <a:ext cx="8280400" cy="3254737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1-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Si le montant global des travaux est supérieur à 500 000 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€, il convient d’identifier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une tranche de travaux spécifique.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2-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 montant du prix doit représenter </a:t>
            </a:r>
            <a:r>
              <a:rPr kumimoji="0" lang="fr-FR" altLang="fr-FR" sz="1500" b="0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au maximum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 50 % du programme global des travaux.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3-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Les tableaux doivent être remplis entièrement par vos soins (cela inclut le calcul des % et des totaux).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62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642797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326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961646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90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3278041" y="106109"/>
            <a:ext cx="532859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Programme global des travaux</a:t>
            </a: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596726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 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Charpente 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remarquable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30 000 €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10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3278041" y="106109"/>
            <a:ext cx="532859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089026"/>
              </p:ext>
            </p:extLst>
          </p:nvPr>
        </p:nvGraphicFramePr>
        <p:xfrm>
          <a:off x="179512" y="1124744"/>
          <a:ext cx="8784975" cy="554461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5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5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 </a:t>
                      </a:r>
                      <a:r>
                        <a:rPr lang="fr-FR" sz="1200" kern="120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Charpente </a:t>
                      </a: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remarquable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30 000 €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</a:t>
                      </a:r>
                      <a:r>
                        <a:rPr lang="fr-FR" sz="12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)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5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Segoe UI Historic" panose="020B0502040204020203" pitchFamily="34" charset="0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Segoe UI Historic" panose="020B0502040204020203" pitchFamily="34" charset="0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10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6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302390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Historic" panose="020B0502040204020203" pitchFamily="34" charset="0"/>
                <a:ea typeface="+mn-ea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la police Calibri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toutes les images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37422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modèle, vous êtes libre de le modifier. </a:t>
            </a:r>
          </a:p>
        </p:txBody>
      </p:sp>
    </p:spTree>
    <p:extLst>
      <p:ext uri="{BB962C8B-B14F-4D97-AF65-F5344CB8AC3E}">
        <p14:creationId xmlns:p14="http://schemas.microsoft.com/office/powerpoint/2010/main" val="327183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171" name="ZoneTexte 4"/>
          <p:cNvSpPr txBox="1">
            <a:spLocks noChangeArrowheads="1"/>
          </p:cNvSpPr>
          <p:nvPr/>
        </p:nvSpPr>
        <p:spPr bwMode="auto">
          <a:xfrm>
            <a:off x="232965" y="5495597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 dirty="0"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17" name="Google Shape;90;p13"/>
          <p:cNvSpPr txBox="1">
            <a:spLocks/>
          </p:cNvSpPr>
          <p:nvPr/>
        </p:nvSpPr>
        <p:spPr>
          <a:xfrm>
            <a:off x="755650" y="2205038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 du monument</a:t>
            </a:r>
          </a:p>
        </p:txBody>
      </p:sp>
      <p:sp>
        <p:nvSpPr>
          <p:cNvPr id="7173" name="ZoneTexte 4"/>
          <p:cNvSpPr txBox="1">
            <a:spLocks noChangeArrowheads="1"/>
          </p:cNvSpPr>
          <p:nvPr/>
        </p:nvSpPr>
        <p:spPr bwMode="auto">
          <a:xfrm>
            <a:off x="215106" y="4972377"/>
            <a:ext cx="8820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Prix </a:t>
            </a:r>
            <a:r>
              <a:rPr lang="fr-FR" altLang="fr-FR" sz="2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Charpente </a:t>
            </a:r>
            <a:r>
              <a:rPr lang="fr-FR" altLang="fr-FR" sz="2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remarquable 2025</a:t>
            </a:r>
            <a:endParaRPr lang="fr-FR" altLang="fr-FR" sz="2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  <p:sp>
        <p:nvSpPr>
          <p:cNvPr id="4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528142" y="3026298"/>
            <a:ext cx="2232176" cy="406682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latin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96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9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3D5C5A66-569C-4F4C-9C28-CF400A32018B}"/>
              </a:ext>
            </a:extLst>
          </p:cNvPr>
          <p:cNvSpPr txBox="1">
            <a:spLocks/>
          </p:cNvSpPr>
          <p:nvPr/>
        </p:nvSpPr>
        <p:spPr bwMode="auto">
          <a:xfrm>
            <a:off x="0" y="116632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du site / du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monument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Plan du bâtiment </a:t>
            </a:r>
            <a:r>
              <a:rPr lang="fr-FR" altLang="fr-FR" sz="2200" dirty="0" smtClean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faisant </a:t>
            </a:r>
            <a:r>
              <a:rPr lang="fr-FR" altLang="fr-FR" sz="2200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l’objet des travaux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contenu 2"/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/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3316" name="Titre 1"/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  <p:extLst>
      <p:ext uri="{BB962C8B-B14F-4D97-AF65-F5344CB8AC3E}">
        <p14:creationId xmlns:p14="http://schemas.microsoft.com/office/powerpoint/2010/main" val="1616324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603</Words>
  <Application>Microsoft Office PowerPoint</Application>
  <PresentationFormat>Affichage à l'écran (4:3)</PresentationFormat>
  <Paragraphs>137</Paragraphs>
  <Slides>18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Book Antiqua</vt:lpstr>
      <vt:lpstr>Calibri</vt:lpstr>
      <vt:lpstr>Gilroy</vt:lpstr>
      <vt:lpstr>Segoe UI Historic</vt:lpstr>
      <vt:lpstr>Symbol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DU MONUMENT OU DU JARDIN :  DEPARTEMENT :</dc:title>
  <dc:creator>Céline Leylavergne</dc:creator>
  <cp:lastModifiedBy>Aude Leray</cp:lastModifiedBy>
  <cp:revision>147</cp:revision>
  <dcterms:created xsi:type="dcterms:W3CDTF">2013-04-16T08:37:48Z</dcterms:created>
  <dcterms:modified xsi:type="dcterms:W3CDTF">2025-01-13T11:44:57Z</dcterms:modified>
</cp:coreProperties>
</file>