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416" r:id="rId3"/>
    <p:sldId id="350" r:id="rId4"/>
    <p:sldId id="409" r:id="rId5"/>
    <p:sldId id="331" r:id="rId6"/>
    <p:sldId id="372" r:id="rId7"/>
    <p:sldId id="406" r:id="rId8"/>
    <p:sldId id="371" r:id="rId9"/>
    <p:sldId id="341" r:id="rId10"/>
    <p:sldId id="401" r:id="rId11"/>
    <p:sldId id="402" r:id="rId12"/>
    <p:sldId id="403" r:id="rId13"/>
    <p:sldId id="417" r:id="rId14"/>
    <p:sldId id="410" r:id="rId15"/>
    <p:sldId id="414" r:id="rId16"/>
    <p:sldId id="412" r:id="rId17"/>
    <p:sldId id="415" r:id="rId18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52" autoAdjust="0"/>
    <p:restoredTop sz="95897" autoAdjust="0"/>
  </p:normalViewPr>
  <p:slideViewPr>
    <p:cSldViewPr>
      <p:cViewPr varScale="1">
        <p:scale>
          <a:sx n="111" d="100"/>
          <a:sy n="111" d="100"/>
        </p:scale>
        <p:origin x="130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F838CF3-4935-42EF-9068-FA0F884847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9A5A1A2-829D-4D1C-924A-53455F4E6DA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CDCE92-FDD4-48A7-800A-7BD6BE2158B2}" type="datetimeFigureOut">
              <a:rPr lang="fr-FR"/>
              <a:pPr>
                <a:defRPr/>
              </a:pPr>
              <a:t>13/02/2025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680EA4A8-0455-4EB8-908C-05CC12CC580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6C69D6B9-A15B-4061-AA96-7FE5C9246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90C02-8974-4E88-A9CC-1B770AFB4AA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FE0AC9-87AF-46F8-B463-DD52C29029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B3153FCD-54CA-4AC9-A5F5-8163E5A44F7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:a16="http://schemas.microsoft.com/office/drawing/2014/main" id="{E7358E08-1192-41E2-8853-E3D31D71C4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commentaires 2">
            <a:extLst>
              <a:ext uri="{FF2B5EF4-FFF2-40B4-BE49-F238E27FC236}">
                <a16:creationId xmlns:a16="http://schemas.microsoft.com/office/drawing/2014/main" id="{924ACD14-713B-4EE9-B782-916F197358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:a16="http://schemas.microsoft.com/office/drawing/2014/main" id="{B5A1870D-FFB0-412E-9669-CD4769476C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9C0D00-94F2-45F9-A92A-AB52ED249201}" type="slidenum">
              <a:rPr lang="fr-FR" altLang="fr-FR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>
            <a:extLst>
              <a:ext uri="{FF2B5EF4-FFF2-40B4-BE49-F238E27FC236}">
                <a16:creationId xmlns:a16="http://schemas.microsoft.com/office/drawing/2014/main" id="{E311C944-0F8B-4EC4-9776-EE831C5328A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ce réservé des commentaires 2">
            <a:extLst>
              <a:ext uri="{FF2B5EF4-FFF2-40B4-BE49-F238E27FC236}">
                <a16:creationId xmlns:a16="http://schemas.microsoft.com/office/drawing/2014/main" id="{CD9AC319-09C2-4BF8-9F84-87490D6F9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8196" name="Espace réservé du numéro de diapositive 3">
            <a:extLst>
              <a:ext uri="{FF2B5EF4-FFF2-40B4-BE49-F238E27FC236}">
                <a16:creationId xmlns:a16="http://schemas.microsoft.com/office/drawing/2014/main" id="{0DAA0852-D1C7-44E0-A482-0F50865888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0C7F8F7-DCBB-4AA5-A22F-13526C563E2E}" type="slidenum">
              <a:rPr lang="fr-FR" altLang="fr-FR">
                <a:latin typeface="Calibri" panose="020F0502020204030204" pitchFamily="34" charset="0"/>
              </a:rPr>
              <a:pPr/>
              <a:t>3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4D3080-5877-4F25-8543-CEC87678D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A65EA-F6B8-4991-987F-710B920419F1}" type="datetimeFigureOut">
              <a:rPr lang="fr-FR"/>
              <a:pPr>
                <a:defRPr/>
              </a:pPr>
              <a:t>13/02/2025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5877F7-4CC6-4F29-9428-DE6E2B8EC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E089D1-E953-4883-B152-DC559D5D3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A6619-C7C7-43BF-A56E-BEBA676BD7F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3083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5BBF9C-A0F2-48C6-9A5D-DF3D7EC88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34F0F-13F6-4FB4-BC9F-833E4FA94D2E}" type="datetimeFigureOut">
              <a:rPr lang="fr-FR"/>
              <a:pPr>
                <a:defRPr/>
              </a:pPr>
              <a:t>13/02/2025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2BC526-F3D8-4AF6-B1E2-528AC5D31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F8B534-D9AD-4674-9393-EA7F7026B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ADCE8-8746-4DD1-8E8F-BA460F6FFF8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92668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98A5F9-A98F-4824-8728-719D91444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6D7A6-72E8-4699-ACAE-7D86CDA26333}" type="datetimeFigureOut">
              <a:rPr lang="fr-FR"/>
              <a:pPr>
                <a:defRPr/>
              </a:pPr>
              <a:t>13/02/2025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4C2E7C-9619-407B-9448-ED25BD21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28FE9A-8E61-4BFF-AF48-2642BE1D2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FDF87-D61C-4E52-BD3E-BEFE4BC7FD2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85773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30E06F-CDEA-4D0A-9D14-B0D0FBB24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231D5-28AB-4585-9C1A-AB184FB3EE6F}" type="datetimeFigureOut">
              <a:rPr lang="fr-FR"/>
              <a:pPr>
                <a:defRPr/>
              </a:pPr>
              <a:t>13/02/2025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25E7F7-7CDE-4DFE-A7DA-9EB867C75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825862-6444-4A7E-BD98-24ABD4BD1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35281-1BDE-4E3A-A3B7-FFC5ED5D464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7485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83611B-5D9D-4D0A-A94F-61D468CC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93599-6E91-43C2-BCEA-A1726F639ABD}" type="datetimeFigureOut">
              <a:rPr lang="fr-FR"/>
              <a:pPr>
                <a:defRPr/>
              </a:pPr>
              <a:t>13/02/2025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A0942E-AE3A-40DA-9674-E5A599C3B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218CCC-2C52-4AF1-AD4E-52D341889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115CF-4BE5-460E-8B5D-6AAFA97D1DD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5631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2C21B7-C224-40B7-8543-F479A27ED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1D31-9A84-4815-B0F3-39D8E5BC1D6F}" type="datetimeFigureOut">
              <a:rPr lang="fr-FR"/>
              <a:pPr>
                <a:defRPr/>
              </a:pPr>
              <a:t>13/02/2025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37852F-B67B-438F-8F23-4C65A7447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D33D3D-1D99-409E-A729-CEF34142E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EE9FF-E97C-4A80-B294-612E8377BE9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646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121A5DFB-8223-4F28-85AB-3DFE36950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153D4-1D93-41A5-B28D-50FFDA31C307}" type="datetimeFigureOut">
              <a:rPr lang="fr-FR"/>
              <a:pPr>
                <a:defRPr/>
              </a:pPr>
              <a:t>13/02/2025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9E20904D-3A9F-45FF-B57E-D86FAB794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D83DF38A-A780-4868-BCAF-A73451887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4B8F0-8263-4198-BD71-62FA85DFDD3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49799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98BD808-0283-4755-A008-C6276E682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B47BB-C083-4EAB-9C7B-36DE370C0DA9}" type="datetimeFigureOut">
              <a:rPr lang="fr-FR"/>
              <a:pPr>
                <a:defRPr/>
              </a:pPr>
              <a:t>13/02/2025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95333D1E-C4BB-4D5E-9EA8-112A40011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C571109E-ADCA-4CC5-8BC2-4406962B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5FC26-6467-4074-B1E7-C75CB3753BE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3349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B40241E6-7EE9-4F55-AF8A-6102C5A72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7C90D-D680-434C-8AB9-3A9ACF98A141}" type="datetimeFigureOut">
              <a:rPr lang="fr-FR"/>
              <a:pPr>
                <a:defRPr/>
              </a:pPr>
              <a:t>13/02/2025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A20F43D1-2D53-4C7C-9677-B3413E773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AEF6A557-FDA8-49C7-BEF0-51A5BF120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99014-FB0E-4EB5-85A1-26AA5F78046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3028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C489D9C9-6C35-4780-9EFC-B817C3B4D86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8A438-4865-4503-B203-98DEE860FC40}" type="datetimeFigureOut">
              <a:rPr lang="fr-FR"/>
              <a:pPr>
                <a:defRPr/>
              </a:pPr>
              <a:t>13/02/2025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B298B945-0030-4B11-82A1-F749D28E560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552006CF-8302-42A8-B2DC-0B60033E5F6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DAC6128-F4C9-4209-B49A-B014F23F1B1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82026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A752947D-5B71-461C-8B77-9366025D1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1B37F-BEB9-4D7C-95E2-2118F4B795AD}" type="datetimeFigureOut">
              <a:rPr lang="fr-FR"/>
              <a:pPr>
                <a:defRPr/>
              </a:pPr>
              <a:t>13/02/2025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BB47E2EE-5836-475E-8E83-87D78E356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A2B8B4E3-7115-4F2C-B25B-7C339A63C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7E172-94B5-4A51-B709-3387A44A4DE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55933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A80898BE-29E2-4558-A758-79949A065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6A26C-AE8D-48E6-9E6E-C0EE15B3D655}" type="datetimeFigureOut">
              <a:rPr lang="fr-FR"/>
              <a:pPr>
                <a:defRPr/>
              </a:pPr>
              <a:t>13/02/2025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D40D9E7D-9318-42F4-B9DF-EFED6CF5F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36236A52-8A55-4860-8C9F-331EC517F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A26FE-5290-4118-BF8E-CBBA3DFB278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34356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76682EA9-C532-4E1A-BA47-8A9113EB7EF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456407E7-354A-4853-AF77-2358915FAE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935555-D8A9-4592-A124-5B0C0302F6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23E1D6-558C-4C33-93DD-7D08B5B16C11}" type="datetimeFigureOut">
              <a:rPr lang="fr-FR"/>
              <a:pPr>
                <a:defRPr/>
              </a:pPr>
              <a:t>13/02/2025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659085-5A8E-4BDB-9D58-52A2BE8DFA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85E99B-BC61-48BA-AE37-3702036A88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F33409C-5F3D-442C-8ADB-85EEC176A0D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communication@fondation-merimee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E6E7B93-E5FB-44DF-9979-915B1C18881E}"/>
              </a:ext>
            </a:extLst>
          </p:cNvPr>
          <p:cNvSpPr/>
          <p:nvPr/>
        </p:nvSpPr>
        <p:spPr>
          <a:xfrm>
            <a:off x="0" y="2205038"/>
            <a:ext cx="9144000" cy="2447925"/>
          </a:xfrm>
          <a:prstGeom prst="rect">
            <a:avLst/>
          </a:prstGeom>
          <a:solidFill>
            <a:srgbClr val="2727F1"/>
          </a:solidFill>
          <a:ln>
            <a:solidFill>
              <a:srgbClr val="2727F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4">
            <a:extLst>
              <a:ext uri="{FF2B5EF4-FFF2-40B4-BE49-F238E27FC236}">
                <a16:creationId xmlns:a16="http://schemas.microsoft.com/office/drawing/2014/main" id="{5270C720-AD15-47AB-8402-ACBC30714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24944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dirty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Prix François </a:t>
            </a:r>
            <a:r>
              <a:rPr lang="fr-FR" altLang="fr-FR" sz="40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Sommer 2025 </a:t>
            </a:r>
          </a:p>
        </p:txBody>
      </p:sp>
      <p:pic>
        <p:nvPicPr>
          <p:cNvPr id="3078" name="Image 2">
            <a:extLst>
              <a:ext uri="{FF2B5EF4-FFF2-40B4-BE49-F238E27FC236}">
                <a16:creationId xmlns:a16="http://schemas.microsoft.com/office/drawing/2014/main" id="{38A8C8D1-DC8D-44A5-B558-ED8F8BBFF1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9863"/>
            <a:ext cx="1838325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 txBox="1">
            <a:spLocks/>
          </p:cNvSpPr>
          <p:nvPr/>
        </p:nvSpPr>
        <p:spPr bwMode="auto">
          <a:xfrm>
            <a:off x="0" y="5084763"/>
            <a:ext cx="9144000" cy="1389062"/>
          </a:xfrm>
          <a:prstGeom prst="rect">
            <a:avLst/>
          </a:prstGeom>
          <a:noFill/>
          <a:ln w="12700">
            <a:solidFill>
              <a:schemeClr val="bg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endParaRPr lang="fr-FR" altLang="fr-FR" sz="1400" b="1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dossier de candidature complet doit être envoyé </a:t>
            </a: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avant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15 </a:t>
            </a:r>
            <a:r>
              <a:rPr lang="fr-FR" altLang="fr-FR" sz="1800" b="1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mars 2025</a:t>
            </a:r>
            <a:endParaRPr lang="fr-FR" altLang="fr-FR" sz="1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par </a:t>
            </a:r>
            <a:r>
              <a:rPr lang="fr-FR" altLang="fr-FR" sz="1800" dirty="0" err="1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WeTransfer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à : 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  <a:hlinkClick r:id="rId4"/>
              </a:rPr>
              <a:t>communication@fondation-merimee.org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897" y="169862"/>
            <a:ext cx="1758567" cy="135413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contenu 2">
            <a:extLst>
              <a:ext uri="{FF2B5EF4-FFF2-40B4-BE49-F238E27FC236}">
                <a16:creationId xmlns:a16="http://schemas.microsoft.com/office/drawing/2014/main" id="{92EFE886-B0D8-4DE2-96F2-DC7F3BC057C9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>
            <a:extLst>
              <a:ext uri="{FF2B5EF4-FFF2-40B4-BE49-F238E27FC236}">
                <a16:creationId xmlns:a16="http://schemas.microsoft.com/office/drawing/2014/main" id="{61AFAEA7-1909-40FF-A841-3124DFC40A40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5364" name="Titre 1">
            <a:extLst>
              <a:ext uri="{FF2B5EF4-FFF2-40B4-BE49-F238E27FC236}">
                <a16:creationId xmlns:a16="http://schemas.microsoft.com/office/drawing/2014/main" id="{8A5EDD43-6856-47D3-851C-8A482B48CCE8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>
            <a:extLst>
              <a:ext uri="{FF2B5EF4-FFF2-40B4-BE49-F238E27FC236}">
                <a16:creationId xmlns:a16="http://schemas.microsoft.com/office/drawing/2014/main" id="{68E81682-6C1F-459E-AF45-CFC54FCE5DBA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752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>
            <a:extLst>
              <a:ext uri="{FF2B5EF4-FFF2-40B4-BE49-F238E27FC236}">
                <a16:creationId xmlns:a16="http://schemas.microsoft.com/office/drawing/2014/main" id="{6D9A5446-FCAE-459E-9747-ACA23E74FF98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6388" name="Titre 1">
            <a:extLst>
              <a:ext uri="{FF2B5EF4-FFF2-40B4-BE49-F238E27FC236}">
                <a16:creationId xmlns:a16="http://schemas.microsoft.com/office/drawing/2014/main" id="{A2761D3E-0246-4793-AC69-3A49D739FD1C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contenu 2">
            <a:extLst>
              <a:ext uri="{FF2B5EF4-FFF2-40B4-BE49-F238E27FC236}">
                <a16:creationId xmlns:a16="http://schemas.microsoft.com/office/drawing/2014/main" id="{1772CC5B-5C39-4159-909B-CCA7043EAC57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>
            <a:extLst>
              <a:ext uri="{FF2B5EF4-FFF2-40B4-BE49-F238E27FC236}">
                <a16:creationId xmlns:a16="http://schemas.microsoft.com/office/drawing/2014/main" id="{414331CC-C2DC-43FD-B281-69F836BA70D3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7412" name="Titre 1">
            <a:extLst>
              <a:ext uri="{FF2B5EF4-FFF2-40B4-BE49-F238E27FC236}">
                <a16:creationId xmlns:a16="http://schemas.microsoft.com/office/drawing/2014/main" id="{71A2E287-D7C1-497B-A2CC-169DC0A5CFE2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Travaux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envisagés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1564" y="11113"/>
            <a:ext cx="9222076" cy="6846887"/>
          </a:xfrm>
          <a:prstGeom prst="rect">
            <a:avLst/>
          </a:prstGeom>
          <a:solidFill>
            <a:srgbClr val="2727F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950913" y="1433513"/>
            <a:ext cx="7343775" cy="623887"/>
          </a:xfrm>
        </p:spPr>
        <p:txBody>
          <a:bodyPr/>
          <a:lstStyle/>
          <a:p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QUELQUES CONSEILS</a:t>
            </a:r>
            <a:b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</a:br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POUR METTRE EN VALEUR VOTRE PROJET</a:t>
            </a:r>
          </a:p>
        </p:txBody>
      </p:sp>
      <p:sp>
        <p:nvSpPr>
          <p:cNvPr id="8" name="Rectangle 7"/>
          <p:cNvSpPr/>
          <p:nvPr/>
        </p:nvSpPr>
        <p:spPr>
          <a:xfrm>
            <a:off x="-41564" y="11113"/>
            <a:ext cx="9222076" cy="4401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1"/>
          <p:cNvSpPr txBox="1">
            <a:spLocks noChangeArrowheads="1"/>
          </p:cNvSpPr>
          <p:nvPr/>
        </p:nvSpPr>
        <p:spPr bwMode="auto">
          <a:xfrm>
            <a:off x="402241" y="4643293"/>
            <a:ext cx="8280400" cy="1969770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R</a:t>
            </a: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emarque : Pourquoi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différencier « Programme global des travaux » et « Tranche de travaux faisant l’objet du soutien » ?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 Mécène souhaite soutenir une action spécifique réalisée dans l’année suivant l’attribution du prix.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  <p:sp>
        <p:nvSpPr>
          <p:cNvPr id="9" name="ZoneTexte 1"/>
          <p:cNvSpPr txBox="1">
            <a:spLocks noChangeArrowheads="1"/>
          </p:cNvSpPr>
          <p:nvPr/>
        </p:nvSpPr>
        <p:spPr bwMode="auto">
          <a:xfrm>
            <a:off x="402241" y="1158255"/>
            <a:ext cx="8280400" cy="3254737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Book Antiqua" panose="0204060205030503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. </a:t>
            </a: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1-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Si le montant global des travaux est supérieur à 500 000 </a:t>
            </a: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€, il convient d’identifier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une tranche de travaux spécifique.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2-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 montant du prix doit représenter </a:t>
            </a:r>
            <a:r>
              <a:rPr kumimoji="0" lang="fr-FR" altLang="fr-FR" sz="1500" b="0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au maximum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 50 % du programme global des travaux.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3-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Les tableaux doivent être remplis entièrement par vos soins (cela inclut le calcul des % et des totaux).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11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Budget</a:t>
            </a:r>
            <a:endParaRPr kumimoji="0" lang="fr-FR" altLang="fr-F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51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118561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</a:t>
                      </a:r>
                      <a:r>
                        <a:rPr kumimoji="0" lang="fr-FR" sz="17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travaux</a:t>
                      </a:r>
                      <a:endParaRPr kumimoji="0" lang="fr-FR" sz="17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maître d’œuvre</a:t>
                      </a: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rogramme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global des travaux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258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436194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</a:t>
                      </a:r>
                      <a:r>
                        <a:rPr kumimoji="0" lang="fr-FR" sz="17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travaux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honoraires maître d’œuvre</a:t>
                      </a: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Tranche faisant l’objet du soutien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481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 bwMode="auto">
          <a:xfrm>
            <a:off x="971600" y="116632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rogramme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global des travaux</a:t>
            </a:r>
          </a:p>
        </p:txBody>
      </p:sp>
      <p:graphicFrame>
        <p:nvGraphicFramePr>
          <p:cNvPr id="4" name="Group 261">
            <a:extLst>
              <a:ext uri="{FF2B5EF4-FFF2-40B4-BE49-F238E27FC236}">
                <a16:creationId xmlns:a16="http://schemas.microsoft.com/office/drawing/2014/main" id="{D905BAA9-9F13-4B0E-B00C-E8AA947E7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8930228"/>
              </p:ext>
            </p:extLst>
          </p:nvPr>
        </p:nvGraphicFramePr>
        <p:xfrm>
          <a:off x="179512" y="1124744"/>
          <a:ext cx="8784975" cy="554461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4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</a:t>
                      </a:r>
                      <a:r>
                        <a:rPr lang="fr-FR" sz="1200" b="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François Sommer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50 000 €</a:t>
                      </a: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Demandés</a:t>
                      </a: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</a:t>
                      </a: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)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50962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5148"/>
                  </a:ext>
                </a:extLst>
              </a:tr>
            </a:tbl>
          </a:graphicData>
        </a:graphic>
      </p:graphicFrame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1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 financement</a:t>
            </a:r>
            <a:endParaRPr lang="fr-FR" altLang="fr-FR" sz="21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995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 bwMode="auto">
          <a:xfrm>
            <a:off x="971600" y="116632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Tranche faisant l’objet du soutien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graphicFrame>
        <p:nvGraphicFramePr>
          <p:cNvPr id="4" name="Group 261">
            <a:extLst>
              <a:ext uri="{FF2B5EF4-FFF2-40B4-BE49-F238E27FC236}">
                <a16:creationId xmlns:a16="http://schemas.microsoft.com/office/drawing/2014/main" id="{D905BAA9-9F13-4B0E-B00C-E8AA947E7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098048"/>
              </p:ext>
            </p:extLst>
          </p:nvPr>
        </p:nvGraphicFramePr>
        <p:xfrm>
          <a:off x="179512" y="1124744"/>
          <a:ext cx="8784975" cy="554461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4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</a:t>
                      </a:r>
                      <a:r>
                        <a:rPr lang="fr-FR" sz="1200" b="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François Sommer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50 000 €</a:t>
                      </a: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Demandés</a:t>
                      </a: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</a:t>
                      </a: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)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50962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5148"/>
                  </a:ext>
                </a:extLst>
              </a:tr>
            </a:tbl>
          </a:graphicData>
        </a:graphic>
      </p:graphicFrame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1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 financement</a:t>
            </a:r>
            <a:endParaRPr lang="fr-FR" altLang="fr-FR" sz="21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583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2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683568" y="3356992"/>
            <a:ext cx="8280400" cy="3023905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RÈGLES GÉNÉRALES À RESPECTER 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le format des diapositives : standard (4:3)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la police Calibri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Limiter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les textes informatifs, privilégier les images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Utiliser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des photographies de qualité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Préférer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une grande image plutôt que plusieurs petites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Légender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toutes les images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2924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oneTexte 1"/>
          <p:cNvSpPr txBox="1">
            <a:spLocks noChangeArrowheads="1"/>
          </p:cNvSpPr>
          <p:nvPr/>
        </p:nvSpPr>
        <p:spPr bwMode="auto">
          <a:xfrm>
            <a:off x="431800" y="1073848"/>
            <a:ext cx="8280400" cy="1374222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Segoe UI Historic" panose="020B0502040204020203" pitchFamily="34" charset="0"/>
              </a:rPr>
              <a:t>►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La présentation photographique est </a:t>
            </a:r>
            <a:r>
              <a:rPr kumimoji="0" lang="fr-FR" altLang="fr-FR" sz="1700" b="1" i="0" u="sng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le document visuel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présenté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au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jury,</a:t>
            </a: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à vous de le rendre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attrayant et compréhensible.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e présent </a:t>
            </a:r>
            <a:r>
              <a:rPr kumimoji="0" lang="fr-FR" altLang="fr-FR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powerpoint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est un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modèle, vous êtes libre de le modifier. </a:t>
            </a:r>
          </a:p>
        </p:txBody>
      </p:sp>
    </p:spTree>
    <p:extLst>
      <p:ext uri="{BB962C8B-B14F-4D97-AF65-F5344CB8AC3E}">
        <p14:creationId xmlns:p14="http://schemas.microsoft.com/office/powerpoint/2010/main" val="4048449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>
            <a:extLst>
              <a:ext uri="{FF2B5EF4-FFF2-40B4-BE49-F238E27FC236}">
                <a16:creationId xmlns:a16="http://schemas.microsoft.com/office/drawing/2014/main" id="{989A476F-8E47-4AA6-BB7D-56F13CE6AFDA}"/>
              </a:ext>
            </a:extLst>
          </p:cNvPr>
          <p:cNvSpPr txBox="1">
            <a:spLocks/>
          </p:cNvSpPr>
          <p:nvPr/>
        </p:nvSpPr>
        <p:spPr bwMode="auto">
          <a:xfrm>
            <a:off x="107950" y="115888"/>
            <a:ext cx="8928100" cy="463708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171" name="ZoneTexte 4">
            <a:extLst>
              <a:ext uri="{FF2B5EF4-FFF2-40B4-BE49-F238E27FC236}">
                <a16:creationId xmlns:a16="http://schemas.microsoft.com/office/drawing/2014/main" id="{18DFE1EC-5BC5-430D-B814-4482B9F51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715000"/>
            <a:ext cx="878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Nom du monument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Département / Région :          </a:t>
            </a:r>
            <a:r>
              <a:rPr lang="fr-FR" altLang="fr-FR" sz="1800"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  <p:sp>
        <p:nvSpPr>
          <p:cNvPr id="17" name="Google Shape;90;p13">
            <a:extLst>
              <a:ext uri="{FF2B5EF4-FFF2-40B4-BE49-F238E27FC236}">
                <a16:creationId xmlns:a16="http://schemas.microsoft.com/office/drawing/2014/main" id="{427E6544-7F59-4EA4-8FD4-745A3C3E4A9A}"/>
              </a:ext>
            </a:extLst>
          </p:cNvPr>
          <p:cNvSpPr txBox="1">
            <a:spLocks/>
          </p:cNvSpPr>
          <p:nvPr/>
        </p:nvSpPr>
        <p:spPr>
          <a:xfrm>
            <a:off x="755650" y="2205038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 du monument</a:t>
            </a:r>
          </a:p>
        </p:txBody>
      </p:sp>
      <p:sp>
        <p:nvSpPr>
          <p:cNvPr id="7173" name="ZoneTexte 4">
            <a:extLst>
              <a:ext uri="{FF2B5EF4-FFF2-40B4-BE49-F238E27FC236}">
                <a16:creationId xmlns:a16="http://schemas.microsoft.com/office/drawing/2014/main" id="{AB8F86D8-D03E-47DA-A73B-B4B4AADE8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085184"/>
            <a:ext cx="87137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Prix François </a:t>
            </a:r>
            <a:r>
              <a:rPr lang="fr-FR" altLang="fr-FR" sz="2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Sommer 2025</a:t>
            </a:r>
            <a:endParaRPr lang="fr-FR" altLang="fr-FR" sz="2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26FE924-BD73-4AD5-8FC6-E7BAF42BA79B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9" r="3746" b="501"/>
          <a:stretch/>
        </p:blipFill>
        <p:spPr>
          <a:xfrm>
            <a:off x="287747" y="1243394"/>
            <a:ext cx="8712967" cy="537927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348880"/>
            <a:ext cx="478934" cy="677418"/>
          </a:xfrm>
          <a:prstGeom prst="ellipse">
            <a:avLst/>
          </a:prstGeom>
        </p:spPr>
      </p:pic>
      <p:sp>
        <p:nvSpPr>
          <p:cNvPr id="8" name="Google Shape;90;p13">
            <a:extLst>
              <a:ext uri="{FF2B5EF4-FFF2-40B4-BE49-F238E27FC236}">
                <a16:creationId xmlns:a16="http://schemas.microsoft.com/office/drawing/2014/main" id="{D6DD11BC-0876-4214-AA33-5CBD5DA0EA17}"/>
              </a:ext>
            </a:extLst>
          </p:cNvPr>
          <p:cNvSpPr txBox="1">
            <a:spLocks/>
          </p:cNvSpPr>
          <p:nvPr/>
        </p:nvSpPr>
        <p:spPr>
          <a:xfrm>
            <a:off x="3528142" y="3026298"/>
            <a:ext cx="2232176" cy="406682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solidFill>
                  <a:schemeClr val="bg1">
                    <a:lumMod val="75000"/>
                  </a:schemeClr>
                </a:solidFill>
              </a:rPr>
              <a:t>Déplacez le curseur</a:t>
            </a:r>
            <a:endParaRPr lang="fr-FR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96E4E76B-5AE0-430C-BED0-41A7B4B6597E}"/>
              </a:ext>
            </a:extLst>
          </p:cNvPr>
          <p:cNvSpPr txBox="1">
            <a:spLocks/>
          </p:cNvSpPr>
          <p:nvPr/>
        </p:nvSpPr>
        <p:spPr bwMode="auto">
          <a:xfrm>
            <a:off x="457200" y="224261"/>
            <a:ext cx="8229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Ville :</a:t>
            </a:r>
          </a:p>
          <a:p>
            <a:pPr algn="l"/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Code postal :</a:t>
            </a:r>
            <a:endParaRPr lang="fr-FR" altLang="fr-FR" sz="1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43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>
            <a:extLst>
              <a:ext uri="{FF2B5EF4-FFF2-40B4-BE49-F238E27FC236}">
                <a16:creationId xmlns:a16="http://schemas.microsoft.com/office/drawing/2014/main" id="{A9914A72-AF84-41BA-B585-E3D427E2742E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cadastral du monument</a:t>
            </a:r>
          </a:p>
        </p:txBody>
      </p:sp>
      <p:sp>
        <p:nvSpPr>
          <p:cNvPr id="10243" name="Espace réservé du contenu 2">
            <a:extLst>
              <a:ext uri="{FF2B5EF4-FFF2-40B4-BE49-F238E27FC236}">
                <a16:creationId xmlns:a16="http://schemas.microsoft.com/office/drawing/2014/main" id="{27C7AE56-D590-4E3C-9444-DECB8E9CDB45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9" name="Google Shape;90;p13">
            <a:extLst>
              <a:ext uri="{FF2B5EF4-FFF2-40B4-BE49-F238E27FC236}">
                <a16:creationId xmlns:a16="http://schemas.microsoft.com/office/drawing/2014/main" id="{6EDB653C-FE11-437E-AF18-25BDD2E34F72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>
            <a:extLst>
              <a:ext uri="{FF2B5EF4-FFF2-40B4-BE49-F238E27FC236}">
                <a16:creationId xmlns:a16="http://schemas.microsoft.com/office/drawing/2014/main" id="{C6F96A35-5B7B-4AB4-A0B8-AB92311F2A43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>
            <a:extLst>
              <a:ext uri="{FF2B5EF4-FFF2-40B4-BE49-F238E27FC236}">
                <a16:creationId xmlns:a16="http://schemas.microsoft.com/office/drawing/2014/main" id="{C6483FC0-3FA3-400C-BB48-2E73CC0A4960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1268" name="Titre 1">
            <a:extLst>
              <a:ext uri="{FF2B5EF4-FFF2-40B4-BE49-F238E27FC236}">
                <a16:creationId xmlns:a16="http://schemas.microsoft.com/office/drawing/2014/main" id="{7341EAFF-D374-437E-BDBF-8E039D73E32A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54496D11-D8A8-49A7-B10E-8EC476ECAFB7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>
            <a:extLst>
              <a:ext uri="{FF2B5EF4-FFF2-40B4-BE49-F238E27FC236}">
                <a16:creationId xmlns:a16="http://schemas.microsoft.com/office/drawing/2014/main" id="{1DA08C38-3C31-4A2E-9A94-71F073571AF8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D34F55B5-8543-4AB8-9664-6F978B53DC6F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>
            <a:extLst>
              <a:ext uri="{FF2B5EF4-FFF2-40B4-BE49-F238E27FC236}">
                <a16:creationId xmlns:a16="http://schemas.microsoft.com/office/drawing/2014/main" id="{2C6DAF0B-4733-4EC7-B0EE-2CCDC49D59DD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6" name="Google Shape;90;p13">
            <a:extLst>
              <a:ext uri="{FF2B5EF4-FFF2-40B4-BE49-F238E27FC236}">
                <a16:creationId xmlns:a16="http://schemas.microsoft.com/office/drawing/2014/main" id="{28793C70-FE85-4799-A6F2-EFF868E604F1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3316" name="Titre 1">
            <a:extLst>
              <a:ext uri="{FF2B5EF4-FFF2-40B4-BE49-F238E27FC236}">
                <a16:creationId xmlns:a16="http://schemas.microsoft.com/office/drawing/2014/main" id="{B6FC5FCD-369F-4E72-8FB3-2274AF66DF0D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des travaux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>
            <a:extLst>
              <a:ext uri="{FF2B5EF4-FFF2-40B4-BE49-F238E27FC236}">
                <a16:creationId xmlns:a16="http://schemas.microsoft.com/office/drawing/2014/main" id="{9020C60F-6A9E-4B7F-93FF-BF1FACAFD7B2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>
            <a:extLst>
              <a:ext uri="{FF2B5EF4-FFF2-40B4-BE49-F238E27FC236}">
                <a16:creationId xmlns:a16="http://schemas.microsoft.com/office/drawing/2014/main" id="{19B1524D-FC35-42B8-8EDB-783ED0CF45B6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4340" name="Titre 1">
            <a:extLst>
              <a:ext uri="{FF2B5EF4-FFF2-40B4-BE49-F238E27FC236}">
                <a16:creationId xmlns:a16="http://schemas.microsoft.com/office/drawing/2014/main" id="{D7149BC0-EE9E-4AF9-861D-C89EACF53E0F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573</Words>
  <Application>Microsoft Office PowerPoint</Application>
  <PresentationFormat>Affichage à l'écran (4:3)</PresentationFormat>
  <Paragraphs>133</Paragraphs>
  <Slides>17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Arial</vt:lpstr>
      <vt:lpstr>Book Antiqua</vt:lpstr>
      <vt:lpstr>Calibri</vt:lpstr>
      <vt:lpstr>Gilroy</vt:lpstr>
      <vt:lpstr>Segoe UI Historic</vt:lpstr>
      <vt:lpstr>Symbol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QUELQUES CONSEILS POUR METTRE EN VALEUR VOTRE PROJET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DU MONUMENT OU DU JARDIN :  DEPARTEMENT :</dc:title>
  <dc:creator>Céline Leylavergne</dc:creator>
  <cp:lastModifiedBy>Aude Leray</cp:lastModifiedBy>
  <cp:revision>139</cp:revision>
  <dcterms:created xsi:type="dcterms:W3CDTF">2013-04-16T08:37:48Z</dcterms:created>
  <dcterms:modified xsi:type="dcterms:W3CDTF">2025-02-13T09:20:18Z</dcterms:modified>
</cp:coreProperties>
</file>