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425" r:id="rId3"/>
    <p:sldId id="350" r:id="rId4"/>
    <p:sldId id="380" r:id="rId5"/>
    <p:sldId id="331" r:id="rId6"/>
    <p:sldId id="371" r:id="rId7"/>
    <p:sldId id="372" r:id="rId8"/>
    <p:sldId id="417" r:id="rId9"/>
    <p:sldId id="419" r:id="rId10"/>
    <p:sldId id="420" r:id="rId11"/>
    <p:sldId id="418" r:id="rId12"/>
    <p:sldId id="341" r:id="rId13"/>
    <p:sldId id="401" r:id="rId14"/>
    <p:sldId id="408" r:id="rId15"/>
    <p:sldId id="421" r:id="rId16"/>
    <p:sldId id="415" r:id="rId17"/>
    <p:sldId id="426" r:id="rId18"/>
    <p:sldId id="422" r:id="rId19"/>
    <p:sldId id="423" r:id="rId20"/>
    <p:sldId id="389" r:id="rId21"/>
    <p:sldId id="424" r:id="rId22"/>
  </p:sldIdLst>
  <p:sldSz cx="9144000" cy="6858000" type="screen4x3"/>
  <p:notesSz cx="6858000" cy="91440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27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Style à thème 1 - Accentuation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 autoAdjust="0"/>
    <p:restoredTop sz="95897" autoAdjust="0"/>
  </p:normalViewPr>
  <p:slideViewPr>
    <p:cSldViewPr>
      <p:cViewPr varScale="1">
        <p:scale>
          <a:sx n="111" d="100"/>
          <a:sy n="111" d="100"/>
        </p:scale>
        <p:origin x="153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9A0826C-9D59-4EB5-B439-9C8741CA45B5}" type="datetimeFigureOut">
              <a:rPr lang="fr-FR"/>
              <a:pPr>
                <a:defRPr/>
              </a:pPr>
              <a:t>29/01/2025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/>
              <a:t>Modifiez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DA10665-BD50-4482-8D2A-A9779FEAF1CD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smtClean="0"/>
          </a:p>
        </p:txBody>
      </p:sp>
      <p:sp>
        <p:nvSpPr>
          <p:cNvPr id="410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F468E0B-DC91-4502-AD1D-FCF69DD097D0}" type="slidenum">
              <a:rPr lang="fr-FR" altLang="fr-FR">
                <a:latin typeface="Calibri" panose="020F0502020204030204" pitchFamily="34" charset="0"/>
              </a:rPr>
              <a:pPr/>
              <a:t>1</a:t>
            </a:fld>
            <a:endParaRPr lang="fr-FR" altLang="fr-FR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819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BBB8964-7F7A-4A32-9D5C-91E30C168460}" type="slidenum">
              <a:rPr lang="fr-FR" altLang="fr-FR">
                <a:latin typeface="Calibri" panose="020F0502020204030204" pitchFamily="34" charset="0"/>
              </a:rPr>
              <a:pPr/>
              <a:t>3</a:t>
            </a:fld>
            <a:endParaRPr lang="fr-FR" altLang="fr-FR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smtClean="0"/>
          </a:p>
        </p:txBody>
      </p:sp>
      <p:sp>
        <p:nvSpPr>
          <p:cNvPr id="2458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3939C2C-995B-41F1-BBE2-90493FCCAF63}" type="slidenum">
              <a:rPr lang="fr-FR" altLang="fr-FR">
                <a:latin typeface="Calibri" panose="020F0502020204030204" pitchFamily="34" charset="0"/>
              </a:rPr>
              <a:pPr/>
              <a:t>20</a:t>
            </a:fld>
            <a:endParaRPr lang="fr-FR" altLang="fr-FR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smtClean="0"/>
          </a:p>
        </p:txBody>
      </p:sp>
      <p:sp>
        <p:nvSpPr>
          <p:cNvPr id="2458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3939C2C-995B-41F1-BBE2-90493FCCAF63}" type="slidenum">
              <a:rPr lang="fr-FR" altLang="fr-FR">
                <a:latin typeface="Calibri" panose="020F0502020204030204" pitchFamily="34" charset="0"/>
              </a:rPr>
              <a:pPr/>
              <a:t>21</a:t>
            </a:fld>
            <a:endParaRPr lang="fr-FR" altLang="fr-F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51374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93E294-0D03-4921-808D-371B978F1B4C}" type="datetimeFigureOut">
              <a:rPr lang="fr-FR"/>
              <a:pPr>
                <a:defRPr/>
              </a:pPr>
              <a:t>29/01/2025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73E721-8D15-494A-9540-D65BD950D742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851597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95F9AE-4607-46E7-812C-93BE71D96BBA}" type="datetimeFigureOut">
              <a:rPr lang="fr-FR"/>
              <a:pPr>
                <a:defRPr/>
              </a:pPr>
              <a:t>29/01/2025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20FAF8-F182-40C1-9F83-70AFA123D0FC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948105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33CA-1109-4F44-AF76-63B5BBD0A4F0}" type="datetimeFigureOut">
              <a:rPr lang="fr-FR"/>
              <a:pPr>
                <a:defRPr/>
              </a:pPr>
              <a:t>29/01/2025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866BC5-7350-4EB1-AA15-52E97658F5FB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234420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Cliquez pour modifier le style du titre</a:t>
            </a:r>
            <a:endParaRPr lang="fr-FR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fr-FR" noProof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7222C-8B4E-414B-856A-C4673BB6A35E}" type="datetimeFigureOut">
              <a:rPr lang="fr-FR"/>
              <a:pPr>
                <a:defRPr/>
              </a:pPr>
              <a:t>29/01/2025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D786A-320A-46E5-9B5A-449D72F1798B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751586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7171DD-DA40-4916-8594-8C52DA42D204}" type="datetimeFigureOut">
              <a:rPr lang="fr-FR"/>
              <a:pPr>
                <a:defRPr/>
              </a:pPr>
              <a:t>29/01/2025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490A58-6CAF-4CC1-9866-04FA1FAE24BA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156793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D592B8-8CEC-4A49-B328-63E2F64C418D}" type="datetimeFigureOut">
              <a:rPr lang="fr-FR"/>
              <a:pPr>
                <a:defRPr/>
              </a:pPr>
              <a:t>29/01/2025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508B9-C4DF-4BDC-8116-EF1B5C63C477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139771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5909F0-4D88-4A36-BCFE-4582971DB0FD}" type="datetimeFigureOut">
              <a:rPr lang="fr-FR"/>
              <a:pPr>
                <a:defRPr/>
              </a:pPr>
              <a:t>29/01/2025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BA139-6081-45FB-8AF3-E2101DA816E6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783775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3B125-25EE-4B1C-A785-6216870A20C3}" type="datetimeFigureOut">
              <a:rPr lang="fr-FR"/>
              <a:pPr>
                <a:defRPr/>
              </a:pPr>
              <a:t>29/01/2025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6E5AAD-C7DB-4723-BE77-5BF18C4BAAB5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878064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AC6758-A34C-4836-B5B1-AB6B4FC7C212}" type="datetimeFigureOut">
              <a:rPr lang="fr-FR"/>
              <a:pPr>
                <a:defRPr/>
              </a:pPr>
              <a:t>29/01/2025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11CC0D-E947-4036-A932-6B8D6196E08A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901411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pour une image  5"/>
          <p:cNvSpPr>
            <a:spLocks noGrp="1"/>
          </p:cNvSpPr>
          <p:nvPr>
            <p:ph type="pic" sz="quarter" idx="13"/>
          </p:nvPr>
        </p:nvSpPr>
        <p:spPr>
          <a:xfrm>
            <a:off x="467544" y="260648"/>
            <a:ext cx="7920037" cy="5976938"/>
          </a:xfrm>
        </p:spPr>
        <p:txBody>
          <a:bodyPr/>
          <a:lstStyle/>
          <a:p>
            <a:pPr lvl="0"/>
            <a:endParaRPr lang="fr-FR" noProof="0" dirty="0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4E4CB4-DE8D-4828-8776-8119D89DBE3D}" type="datetimeFigureOut">
              <a:rPr lang="fr-FR"/>
              <a:pPr>
                <a:defRPr/>
              </a:pPr>
              <a:t>29/01/2025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6CCEA-3B8A-4620-B379-7C7B3CE36540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898888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2FB086-AD52-4D38-AA36-94ED55EBB274}" type="datetimeFigureOut">
              <a:rPr lang="fr-FR"/>
              <a:pPr>
                <a:defRPr/>
              </a:pPr>
              <a:t>29/01/2025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616C3B-1D12-41A4-9796-4767D0C5FAD7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412204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C76E52-B6E1-477D-B96D-56B713B56EC9}" type="datetimeFigureOut">
              <a:rPr lang="fr-FR"/>
              <a:pPr>
                <a:defRPr/>
              </a:pPr>
              <a:t>29/01/2025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108D38-D88A-4EE8-8703-D5DCE23F5135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127184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Modifiez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Modifiez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9C4BA89-48FA-49D3-956D-EC535432CA9C}" type="datetimeFigureOut">
              <a:rPr lang="fr-FR"/>
              <a:pPr>
                <a:defRPr/>
              </a:pPr>
              <a:t>29/01/2025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9913CB2-DE72-4D50-89BA-71C1775996B7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communication@fondation-merimee.org" TargetMode="Externa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205038"/>
            <a:ext cx="9144000" cy="2447925"/>
          </a:xfrm>
          <a:prstGeom prst="rect">
            <a:avLst/>
          </a:prstGeom>
          <a:solidFill>
            <a:srgbClr val="2727F1"/>
          </a:solidFill>
          <a:ln>
            <a:solidFill>
              <a:srgbClr val="2727F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75" name="ZoneTexte 4"/>
          <p:cNvSpPr txBox="1">
            <a:spLocks noChangeArrowheads="1"/>
          </p:cNvSpPr>
          <p:nvPr/>
        </p:nvSpPr>
        <p:spPr bwMode="auto">
          <a:xfrm>
            <a:off x="5134" y="3075057"/>
            <a:ext cx="913923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4000" dirty="0" smtClean="0">
                <a:solidFill>
                  <a:schemeClr val="bg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Prix Sotheby’s</a:t>
            </a:r>
            <a:r>
              <a:rPr lang="fr-FR" altLang="fr-FR" sz="4000" dirty="0">
                <a:solidFill>
                  <a:schemeClr val="bg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 </a:t>
            </a:r>
            <a:r>
              <a:rPr lang="fr-FR" altLang="fr-FR" sz="4000" dirty="0" smtClean="0">
                <a:solidFill>
                  <a:schemeClr val="bg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2025</a:t>
            </a:r>
            <a:endParaRPr lang="fr-FR" altLang="fr-FR" sz="4000" dirty="0">
              <a:solidFill>
                <a:schemeClr val="bg1"/>
              </a:solidFill>
              <a:latin typeface="Segoe UI Historic" panose="020B0502040204020203" pitchFamily="34" charset="0"/>
              <a:cs typeface="Segoe UI Historic" panose="020B0502040204020203" pitchFamily="34" charset="0"/>
            </a:endParaRPr>
          </a:p>
        </p:txBody>
      </p:sp>
      <p:pic>
        <p:nvPicPr>
          <p:cNvPr id="3076" name="Imag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69863"/>
            <a:ext cx="1838325" cy="135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883513"/>
            <a:ext cx="1756428" cy="362159"/>
          </a:xfrm>
          <a:prstGeom prst="rect">
            <a:avLst/>
          </a:prstGeom>
        </p:spPr>
      </p:pic>
      <p:sp>
        <p:nvSpPr>
          <p:cNvPr id="7" name="Titre 1"/>
          <p:cNvSpPr txBox="1">
            <a:spLocks/>
          </p:cNvSpPr>
          <p:nvPr/>
        </p:nvSpPr>
        <p:spPr bwMode="auto">
          <a:xfrm>
            <a:off x="0" y="5084763"/>
            <a:ext cx="9144000" cy="1389062"/>
          </a:xfrm>
          <a:prstGeom prst="rect">
            <a:avLst/>
          </a:prstGeom>
          <a:noFill/>
          <a:ln w="12700">
            <a:solidFill>
              <a:schemeClr val="bg1"/>
            </a:solidFill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30000"/>
              </a:spcBef>
              <a:buFontTx/>
              <a:buNone/>
            </a:pPr>
            <a:endParaRPr lang="fr-FR" altLang="fr-FR" sz="1400" b="1" dirty="0">
              <a:solidFill>
                <a:srgbClr val="2727F1"/>
              </a:solidFill>
              <a:latin typeface="Segoe UI Historic" panose="020B0502040204020203" pitchFamily="34" charset="0"/>
              <a:cs typeface="Segoe UI Historic" panose="020B0502040204020203" pitchFamily="34" charset="0"/>
            </a:endParaRPr>
          </a:p>
          <a:p>
            <a:pPr algn="ctr">
              <a:spcBef>
                <a:spcPct val="30000"/>
              </a:spcBef>
              <a:buFontTx/>
              <a:buNone/>
            </a:pPr>
            <a:r>
              <a:rPr lang="fr-FR" altLang="fr-FR" sz="1800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Le dossier de candidature complet doit être envoyé </a:t>
            </a:r>
            <a:r>
              <a:rPr lang="fr-FR" altLang="fr-FR" sz="1800" b="1" dirty="0" smtClean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au plus tard</a:t>
            </a:r>
            <a:r>
              <a:rPr lang="fr-FR" altLang="fr-FR" sz="1800" dirty="0" smtClean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 </a:t>
            </a:r>
            <a:r>
              <a:rPr lang="fr-FR" altLang="fr-FR" sz="1800" b="1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le </a:t>
            </a:r>
            <a:r>
              <a:rPr lang="fr-FR" altLang="fr-FR" sz="1800" b="1" smtClean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15 </a:t>
            </a:r>
            <a:r>
              <a:rPr lang="fr-FR" altLang="fr-FR" sz="1800" b="1" smtClean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mai </a:t>
            </a:r>
            <a:r>
              <a:rPr lang="fr-FR" altLang="fr-FR" sz="1800" b="1" smtClean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2025</a:t>
            </a:r>
            <a:endParaRPr lang="fr-FR" altLang="fr-FR" sz="1800" dirty="0">
              <a:solidFill>
                <a:srgbClr val="2727F1"/>
              </a:solidFill>
              <a:latin typeface="Segoe UI Historic" panose="020B0502040204020203" pitchFamily="34" charset="0"/>
              <a:cs typeface="Segoe UI Historic" panose="020B0502040204020203" pitchFamily="34" charset="0"/>
            </a:endParaRPr>
          </a:p>
          <a:p>
            <a:pPr algn="ctr">
              <a:spcBef>
                <a:spcPct val="30000"/>
              </a:spcBef>
              <a:buFontTx/>
              <a:buNone/>
            </a:pPr>
            <a:r>
              <a:rPr lang="fr-FR" altLang="fr-FR" sz="1800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par </a:t>
            </a:r>
            <a:r>
              <a:rPr lang="fr-FR" altLang="fr-FR" sz="1800" dirty="0" err="1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WeTransfer</a:t>
            </a:r>
            <a:r>
              <a:rPr lang="fr-FR" altLang="fr-FR" sz="1800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 à : </a:t>
            </a:r>
            <a:r>
              <a:rPr lang="fr-FR" altLang="fr-FR" sz="1800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  <a:hlinkClick r:id="rId5"/>
              </a:rPr>
              <a:t>communication@fondation-merimee.org</a:t>
            </a:r>
            <a:r>
              <a:rPr lang="fr-FR" altLang="fr-FR" sz="1800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  </a:t>
            </a:r>
          </a:p>
          <a:p>
            <a:pPr algn="ctr">
              <a:spcBef>
                <a:spcPct val="30000"/>
              </a:spcBef>
              <a:buFontTx/>
              <a:buNone/>
            </a:pPr>
            <a:r>
              <a:rPr lang="fr-FR" altLang="fr-FR" sz="1800" b="1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ce réservé du contenu 2"/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/>
          </a:p>
        </p:txBody>
      </p:sp>
      <p:sp>
        <p:nvSpPr>
          <p:cNvPr id="8" name="Google Shape;90;p13"/>
          <p:cNvSpPr txBox="1">
            <a:spLocks/>
          </p:cNvSpPr>
          <p:nvPr/>
        </p:nvSpPr>
        <p:spPr>
          <a:xfrm>
            <a:off x="755650" y="3644900"/>
            <a:ext cx="7777163" cy="720725"/>
          </a:xfrm>
          <a:prstGeom prst="rect">
            <a:avLst/>
          </a:prstGeom>
        </p:spPr>
        <p:txBody>
          <a:bodyPr spcFirstLastPara="1" lIns="91425" tIns="91425" rIns="91425" bIns="91425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500" dirty="0">
                <a:solidFill>
                  <a:schemeClr val="bg1">
                    <a:lumMod val="75000"/>
                  </a:schemeClr>
                </a:solidFill>
              </a:rPr>
              <a:t>Ajoutez ici une photo</a:t>
            </a:r>
          </a:p>
        </p:txBody>
      </p:sp>
      <p:sp>
        <p:nvSpPr>
          <p:cNvPr id="13316" name="Titre 1"/>
          <p:cNvSpPr txBox="1">
            <a:spLocks/>
          </p:cNvSpPr>
          <p:nvPr/>
        </p:nvSpPr>
        <p:spPr bwMode="auto">
          <a:xfrm>
            <a:off x="0" y="115888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Vue d’ensemble du monument</a:t>
            </a:r>
          </a:p>
        </p:txBody>
      </p:sp>
    </p:spTree>
    <p:extLst>
      <p:ext uri="{BB962C8B-B14F-4D97-AF65-F5344CB8AC3E}">
        <p14:creationId xmlns:p14="http://schemas.microsoft.com/office/powerpoint/2010/main" val="8761167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ce réservé du contenu 2"/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/>
          </a:p>
        </p:txBody>
      </p:sp>
      <p:sp>
        <p:nvSpPr>
          <p:cNvPr id="7" name="Google Shape;90;p13"/>
          <p:cNvSpPr txBox="1">
            <a:spLocks/>
          </p:cNvSpPr>
          <p:nvPr/>
        </p:nvSpPr>
        <p:spPr>
          <a:xfrm>
            <a:off x="755650" y="3644900"/>
            <a:ext cx="7777163" cy="720725"/>
          </a:xfrm>
          <a:prstGeom prst="rect">
            <a:avLst/>
          </a:prstGeom>
        </p:spPr>
        <p:txBody>
          <a:bodyPr spcFirstLastPara="1" lIns="91425" tIns="91425" rIns="91425" bIns="91425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500" dirty="0">
                <a:solidFill>
                  <a:schemeClr val="bg1">
                    <a:lumMod val="75000"/>
                  </a:schemeClr>
                </a:solidFill>
              </a:rPr>
              <a:t>Ajoutez ici une photo</a:t>
            </a:r>
          </a:p>
        </p:txBody>
      </p:sp>
      <p:sp>
        <p:nvSpPr>
          <p:cNvPr id="14340" name="Titre 1"/>
          <p:cNvSpPr txBox="1">
            <a:spLocks/>
          </p:cNvSpPr>
          <p:nvPr/>
        </p:nvSpPr>
        <p:spPr bwMode="auto">
          <a:xfrm>
            <a:off x="0" y="115888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 dirty="0" smtClean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Vue générale du décor</a:t>
            </a:r>
            <a:endParaRPr lang="fr-FR" altLang="fr-FR" sz="2200" dirty="0">
              <a:solidFill>
                <a:srgbClr val="2727F1"/>
              </a:solidFill>
              <a:latin typeface="Segoe UI Historic" panose="020B0502040204020203" pitchFamily="34" charset="0"/>
              <a:cs typeface="Segoe UI Historic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1558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ce réservé du contenu 2"/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/>
          </a:p>
        </p:txBody>
      </p:sp>
      <p:sp>
        <p:nvSpPr>
          <p:cNvPr id="7" name="Google Shape;90;p13"/>
          <p:cNvSpPr txBox="1">
            <a:spLocks/>
          </p:cNvSpPr>
          <p:nvPr/>
        </p:nvSpPr>
        <p:spPr>
          <a:xfrm>
            <a:off x="755650" y="3644900"/>
            <a:ext cx="7777163" cy="720725"/>
          </a:xfrm>
          <a:prstGeom prst="rect">
            <a:avLst/>
          </a:prstGeom>
        </p:spPr>
        <p:txBody>
          <a:bodyPr spcFirstLastPara="1" lIns="91425" tIns="91425" rIns="91425" bIns="91425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500" dirty="0">
                <a:solidFill>
                  <a:schemeClr val="bg1">
                    <a:lumMod val="75000"/>
                  </a:schemeClr>
                </a:solidFill>
              </a:rPr>
              <a:t>Ajoutez ici une photo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 bwMode="auto">
          <a:xfrm>
            <a:off x="0" y="115888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 dirty="0" smtClean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Vue générale du décor</a:t>
            </a:r>
            <a:endParaRPr lang="fr-FR" altLang="fr-FR" sz="2200" dirty="0">
              <a:solidFill>
                <a:srgbClr val="2727F1"/>
              </a:solidFill>
              <a:latin typeface="Segoe UI Historic" panose="020B0502040204020203" pitchFamily="34" charset="0"/>
              <a:cs typeface="Segoe UI Historic" panose="020B0502040204020203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ce réservé du contenu 2"/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/>
          </a:p>
        </p:txBody>
      </p:sp>
      <p:sp>
        <p:nvSpPr>
          <p:cNvPr id="7" name="Google Shape;90;p13"/>
          <p:cNvSpPr txBox="1">
            <a:spLocks/>
          </p:cNvSpPr>
          <p:nvPr/>
        </p:nvSpPr>
        <p:spPr>
          <a:xfrm>
            <a:off x="755650" y="3644900"/>
            <a:ext cx="7777163" cy="720725"/>
          </a:xfrm>
          <a:prstGeom prst="rect">
            <a:avLst/>
          </a:prstGeom>
        </p:spPr>
        <p:txBody>
          <a:bodyPr spcFirstLastPara="1" lIns="91425" tIns="91425" rIns="91425" bIns="91425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500" dirty="0">
                <a:solidFill>
                  <a:schemeClr val="bg1">
                    <a:lumMod val="75000"/>
                  </a:schemeClr>
                </a:solidFill>
              </a:rPr>
              <a:t>Ajoutez ici une photo</a:t>
            </a:r>
          </a:p>
        </p:txBody>
      </p:sp>
      <p:sp>
        <p:nvSpPr>
          <p:cNvPr id="15364" name="Titre 1"/>
          <p:cNvSpPr txBox="1">
            <a:spLocks/>
          </p:cNvSpPr>
          <p:nvPr/>
        </p:nvSpPr>
        <p:spPr bwMode="auto">
          <a:xfrm>
            <a:off x="0" y="115888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 dirty="0" smtClean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Détails du décor </a:t>
            </a:r>
            <a:r>
              <a:rPr lang="fr-FR" altLang="fr-FR" sz="2200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faisant l’objet de la restauration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ce réservé du contenu 2"/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/>
          </a:p>
        </p:txBody>
      </p:sp>
      <p:sp>
        <p:nvSpPr>
          <p:cNvPr id="7" name="Google Shape;90;p13"/>
          <p:cNvSpPr txBox="1">
            <a:spLocks/>
          </p:cNvSpPr>
          <p:nvPr/>
        </p:nvSpPr>
        <p:spPr>
          <a:xfrm>
            <a:off x="755650" y="3644900"/>
            <a:ext cx="7777163" cy="720725"/>
          </a:xfrm>
          <a:prstGeom prst="rect">
            <a:avLst/>
          </a:prstGeom>
        </p:spPr>
        <p:txBody>
          <a:bodyPr spcFirstLastPara="1" lIns="91425" tIns="91425" rIns="91425" bIns="91425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500" dirty="0">
                <a:solidFill>
                  <a:schemeClr val="bg1">
                    <a:lumMod val="75000"/>
                  </a:schemeClr>
                </a:solidFill>
              </a:rPr>
              <a:t>Ajoutez ici une photo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 bwMode="auto">
          <a:xfrm>
            <a:off x="0" y="115888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 dirty="0" smtClean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Détails du décor </a:t>
            </a:r>
            <a:r>
              <a:rPr lang="fr-FR" altLang="fr-FR" sz="2200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faisant l’objet de la restauration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ce réservé du contenu 2"/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/>
          </a:p>
        </p:txBody>
      </p:sp>
      <p:sp>
        <p:nvSpPr>
          <p:cNvPr id="7" name="Google Shape;90;p13"/>
          <p:cNvSpPr txBox="1">
            <a:spLocks/>
          </p:cNvSpPr>
          <p:nvPr/>
        </p:nvSpPr>
        <p:spPr>
          <a:xfrm>
            <a:off x="755650" y="3644900"/>
            <a:ext cx="7777163" cy="720725"/>
          </a:xfrm>
          <a:prstGeom prst="rect">
            <a:avLst/>
          </a:prstGeom>
        </p:spPr>
        <p:txBody>
          <a:bodyPr spcFirstLastPara="1" lIns="91425" tIns="91425" rIns="91425" bIns="91425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500" dirty="0">
                <a:solidFill>
                  <a:schemeClr val="bg1">
                    <a:lumMod val="75000"/>
                  </a:schemeClr>
                </a:solidFill>
              </a:rPr>
              <a:t>Ajoutez ici une photo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 bwMode="auto">
          <a:xfrm>
            <a:off x="0" y="115888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 dirty="0" smtClean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Détails du décor </a:t>
            </a:r>
            <a:r>
              <a:rPr lang="fr-FR" altLang="fr-FR" sz="2200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faisant l’objet de la restauration</a:t>
            </a:r>
          </a:p>
        </p:txBody>
      </p:sp>
    </p:spTree>
    <p:extLst>
      <p:ext uri="{BB962C8B-B14F-4D97-AF65-F5344CB8AC3E}">
        <p14:creationId xmlns:p14="http://schemas.microsoft.com/office/powerpoint/2010/main" val="32048251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ce réservé du contenu 2"/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/>
          </a:p>
        </p:txBody>
      </p:sp>
      <p:sp>
        <p:nvSpPr>
          <p:cNvPr id="7" name="Google Shape;90;p13"/>
          <p:cNvSpPr txBox="1">
            <a:spLocks/>
          </p:cNvSpPr>
          <p:nvPr/>
        </p:nvSpPr>
        <p:spPr>
          <a:xfrm>
            <a:off x="755650" y="3644900"/>
            <a:ext cx="7777163" cy="720725"/>
          </a:xfrm>
          <a:prstGeom prst="rect">
            <a:avLst/>
          </a:prstGeom>
        </p:spPr>
        <p:txBody>
          <a:bodyPr spcFirstLastPara="1" lIns="91425" tIns="91425" rIns="91425" bIns="91425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500" dirty="0">
                <a:solidFill>
                  <a:schemeClr val="bg1">
                    <a:lumMod val="75000"/>
                  </a:schemeClr>
                </a:solidFill>
              </a:rPr>
              <a:t>Ajoutez ici une photo</a:t>
            </a:r>
          </a:p>
        </p:txBody>
      </p:sp>
      <p:sp>
        <p:nvSpPr>
          <p:cNvPr id="17412" name="Titre 1"/>
          <p:cNvSpPr txBox="1">
            <a:spLocks/>
          </p:cNvSpPr>
          <p:nvPr/>
        </p:nvSpPr>
        <p:spPr bwMode="auto">
          <a:xfrm>
            <a:off x="0" y="115888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 dirty="0" smtClean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Présentation des travaux de restauration du décor</a:t>
            </a:r>
            <a:endParaRPr lang="fr-FR" altLang="fr-FR" sz="2200" dirty="0">
              <a:solidFill>
                <a:srgbClr val="2727F1"/>
              </a:solidFill>
              <a:latin typeface="Segoe UI Historic" panose="020B0502040204020203" pitchFamily="34" charset="0"/>
              <a:cs typeface="Segoe UI Historic" panose="020B0502040204020203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41564" y="11113"/>
            <a:ext cx="9222076" cy="6846887"/>
          </a:xfrm>
          <a:prstGeom prst="rect">
            <a:avLst/>
          </a:prstGeom>
          <a:solidFill>
            <a:srgbClr val="2727F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Rectangle 2"/>
          <p:cNvSpPr>
            <a:spLocks noGrp="1"/>
          </p:cNvSpPr>
          <p:nvPr>
            <p:ph type="title" idx="4294967295"/>
          </p:nvPr>
        </p:nvSpPr>
        <p:spPr>
          <a:xfrm>
            <a:off x="950913" y="1433513"/>
            <a:ext cx="7343775" cy="623887"/>
          </a:xfrm>
        </p:spPr>
        <p:txBody>
          <a:bodyPr/>
          <a:lstStyle/>
          <a:p>
            <a:r>
              <a:rPr lang="fr-FR" altLang="fr-FR" sz="2000" b="1" smtClean="0">
                <a:solidFill>
                  <a:srgbClr val="2727F1"/>
                </a:solidFill>
                <a:latin typeface="Gilroy" panose="00000500000000000000" pitchFamily="50" charset="0"/>
              </a:rPr>
              <a:t>QUELQUES CONSEILS</a:t>
            </a:r>
            <a:br>
              <a:rPr lang="fr-FR" altLang="fr-FR" sz="2000" b="1" smtClean="0">
                <a:solidFill>
                  <a:srgbClr val="2727F1"/>
                </a:solidFill>
                <a:latin typeface="Gilroy" panose="00000500000000000000" pitchFamily="50" charset="0"/>
              </a:rPr>
            </a:br>
            <a:r>
              <a:rPr lang="fr-FR" altLang="fr-FR" sz="2000" b="1" smtClean="0">
                <a:solidFill>
                  <a:srgbClr val="2727F1"/>
                </a:solidFill>
                <a:latin typeface="Gilroy" panose="00000500000000000000" pitchFamily="50" charset="0"/>
              </a:rPr>
              <a:t>POUR METTRE EN VALEUR VOTRE PROJET</a:t>
            </a:r>
          </a:p>
        </p:txBody>
      </p:sp>
      <p:sp>
        <p:nvSpPr>
          <p:cNvPr id="8" name="Rectangle 7"/>
          <p:cNvSpPr/>
          <p:nvPr/>
        </p:nvSpPr>
        <p:spPr>
          <a:xfrm>
            <a:off x="-41564" y="11113"/>
            <a:ext cx="9222076" cy="44018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ZoneTexte 1"/>
          <p:cNvSpPr txBox="1">
            <a:spLocks noChangeArrowheads="1"/>
          </p:cNvSpPr>
          <p:nvPr/>
        </p:nvSpPr>
        <p:spPr bwMode="auto">
          <a:xfrm>
            <a:off x="402241" y="4643293"/>
            <a:ext cx="8280400" cy="1969770"/>
          </a:xfrm>
          <a:prstGeom prst="rect">
            <a:avLst/>
          </a:prstGeom>
          <a:noFill/>
          <a:ln w="12700">
            <a:noFill/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Historic" panose="020B0502040204020203" pitchFamily="34" charset="0"/>
              <a:ea typeface="+mn-ea"/>
              <a:cs typeface="Segoe UI Historic" panose="020B0502040204020203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Segoe UI Historic" panose="020B0502040204020203" pitchFamily="34" charset="0"/>
              </a:rPr>
              <a:t>► </a:t>
            </a:r>
            <a:r>
              <a:rPr kumimoji="0" lang="fr-FR" altLang="fr-FR" sz="1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R</a:t>
            </a:r>
            <a:r>
              <a:rPr kumimoji="0" lang="fr-FR" altLang="fr-FR" sz="1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emarque : Pourquoi </a:t>
            </a:r>
            <a:r>
              <a:rPr kumimoji="0" lang="fr-FR" altLang="fr-FR" sz="1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différencier « Programme global des travaux » et « Tranche de travaux faisant l’objet du soutien » ?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5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Historic" panose="020B0502040204020203" pitchFamily="34" charset="0"/>
              <a:ea typeface="+mn-ea"/>
              <a:cs typeface="Segoe UI Historic" panose="020B0502040204020203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Le Mécène souhaite soutenir une action spécifique réalisée dans l’année suivant l’attribution du prix.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5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Historic" panose="020B0502040204020203" pitchFamily="34" charset="0"/>
              <a:ea typeface="+mn-ea"/>
              <a:cs typeface="Segoe UI Historic" panose="020B0502040204020203" pitchFamily="34" charset="0"/>
            </a:endParaRPr>
          </a:p>
        </p:txBody>
      </p:sp>
      <p:sp>
        <p:nvSpPr>
          <p:cNvPr id="9" name="ZoneTexte 1"/>
          <p:cNvSpPr txBox="1">
            <a:spLocks noChangeArrowheads="1"/>
          </p:cNvSpPr>
          <p:nvPr/>
        </p:nvSpPr>
        <p:spPr bwMode="auto">
          <a:xfrm>
            <a:off x="402241" y="1158255"/>
            <a:ext cx="8280400" cy="3254737"/>
          </a:xfrm>
          <a:prstGeom prst="rect">
            <a:avLst/>
          </a:prstGeom>
          <a:noFill/>
          <a:ln w="12700">
            <a:noFill/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Book Antiqua" panose="02040602050305030304" pitchFamily="18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► </a:t>
            </a: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Attention, en cas de non-respect des règles ci-après,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altLang="fr-FR" sz="1500" b="1" i="0" u="sng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votre dossier ne sera pas examiné par le jury</a:t>
            </a: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. </a:t>
            </a:r>
            <a:endParaRPr kumimoji="0" lang="fr-FR" altLang="fr-FR" sz="1500" b="1" i="0" u="none" strike="noStrike" kern="1200" cap="none" spc="0" normalizeH="0" baseline="0" noProof="0" dirty="0" smtClean="0">
              <a:ln>
                <a:noFill/>
              </a:ln>
              <a:solidFill>
                <a:srgbClr val="2727F1"/>
              </a:solidFill>
              <a:effectLst/>
              <a:uLnTx/>
              <a:uFillTx/>
              <a:latin typeface="Segoe UI Historic" panose="020B0502040204020203" pitchFamily="34" charset="0"/>
              <a:ea typeface="+mn-ea"/>
              <a:cs typeface="Segoe UI Historic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fr-FR" altLang="fr-FR" sz="1500" b="1" i="0" u="none" strike="noStrike" kern="1200" cap="none" spc="0" normalizeH="0" baseline="0" noProof="0" dirty="0">
              <a:ln>
                <a:noFill/>
              </a:ln>
              <a:solidFill>
                <a:srgbClr val="2727F1"/>
              </a:solidFill>
              <a:effectLst/>
              <a:uLnTx/>
              <a:uFillTx/>
              <a:latin typeface="Segoe UI Historic" panose="020B0502040204020203" pitchFamily="34" charset="0"/>
              <a:ea typeface="+mn-ea"/>
              <a:cs typeface="Segoe UI Historic" panose="020B0502040204020203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1- </a:t>
            </a:r>
            <a:r>
              <a:rPr kumimoji="0" lang="fr-FR" altLang="fr-FR" sz="1500" b="0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Si le montant global des travaux est supérieur à 500 000 </a:t>
            </a:r>
            <a:r>
              <a:rPr kumimoji="0" lang="fr-FR" altLang="fr-FR" sz="1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€, il convient d’identifier </a:t>
            </a:r>
            <a:r>
              <a:rPr kumimoji="0" lang="fr-FR" altLang="fr-FR" sz="1500" b="0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une tranche de travaux spécifique. 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500" b="0" i="0" u="none" strike="noStrike" kern="1200" cap="none" spc="0" normalizeH="0" baseline="0" noProof="0" dirty="0">
              <a:ln>
                <a:noFill/>
              </a:ln>
              <a:solidFill>
                <a:srgbClr val="2727F1"/>
              </a:solidFill>
              <a:effectLst/>
              <a:uLnTx/>
              <a:uFillTx/>
              <a:latin typeface="Segoe UI Historic" panose="020B0502040204020203" pitchFamily="34" charset="0"/>
              <a:ea typeface="+mn-ea"/>
              <a:cs typeface="Segoe UI Historic" panose="020B0502040204020203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2- </a:t>
            </a:r>
            <a:r>
              <a:rPr kumimoji="0" lang="fr-FR" altLang="fr-FR" sz="1500" b="0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Le montant du prix doit représenter </a:t>
            </a:r>
            <a:r>
              <a:rPr kumimoji="0" lang="fr-FR" altLang="fr-FR" sz="1500" b="0" i="0" u="sng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au maximum</a:t>
            </a:r>
            <a:r>
              <a:rPr kumimoji="0" lang="fr-FR" altLang="fr-FR" sz="1500" b="0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 50 % du programme global des travaux.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500" b="0" i="0" u="none" strike="noStrike" kern="1200" cap="none" spc="0" normalizeH="0" baseline="0" noProof="0" dirty="0">
              <a:ln>
                <a:noFill/>
              </a:ln>
              <a:solidFill>
                <a:srgbClr val="2727F1"/>
              </a:solidFill>
              <a:effectLst/>
              <a:uLnTx/>
              <a:uFillTx/>
              <a:latin typeface="Segoe UI Historic" panose="020B0502040204020203" pitchFamily="34" charset="0"/>
              <a:ea typeface="+mn-ea"/>
              <a:cs typeface="Segoe UI Historic" panose="020B0502040204020203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3- </a:t>
            </a:r>
            <a:r>
              <a:rPr kumimoji="0" lang="fr-FR" altLang="fr-FR" sz="1500" b="0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Les tableaux doivent être remplis entièrement par vos soins (cela inclut le calcul des % et des totaux).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fr-FR" altLang="fr-FR" sz="1500" b="1" i="0" u="none" strike="noStrike" kern="1200" cap="none" spc="0" normalizeH="0" baseline="0" noProof="0" dirty="0">
              <a:ln>
                <a:noFill/>
              </a:ln>
              <a:solidFill>
                <a:srgbClr val="2727F1"/>
              </a:solidFill>
              <a:effectLst/>
              <a:uLnTx/>
              <a:uFillTx/>
              <a:latin typeface="Segoe UI Historic" panose="020B0502040204020203" pitchFamily="34" charset="0"/>
              <a:ea typeface="+mn-ea"/>
              <a:cs typeface="Segoe UI Historic" panose="020B0502040204020203" pitchFamily="34" charset="0"/>
            </a:endParaRP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1564" y="260648"/>
            <a:ext cx="2014074" cy="648072"/>
          </a:xfrm>
          <a:prstGeom prst="rect">
            <a:avLst/>
          </a:prstGeom>
        </p:spPr>
      </p:pic>
      <p:sp>
        <p:nvSpPr>
          <p:cNvPr id="11" name="Titre 1"/>
          <p:cNvSpPr txBox="1">
            <a:spLocks/>
          </p:cNvSpPr>
          <p:nvPr/>
        </p:nvSpPr>
        <p:spPr bwMode="auto">
          <a:xfrm>
            <a:off x="107504" y="260648"/>
            <a:ext cx="1512168" cy="574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Budget</a:t>
            </a:r>
            <a:endParaRPr kumimoji="0" lang="fr-FR" altLang="fr-FR" sz="2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Historic" panose="020B0502040204020203" pitchFamily="34" charset="0"/>
              <a:ea typeface="+mn-ea"/>
              <a:cs typeface="Segoe UI Historic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28563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oup 17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1501770"/>
              </p:ext>
            </p:extLst>
          </p:nvPr>
        </p:nvGraphicFramePr>
        <p:xfrm>
          <a:off x="323850" y="1412875"/>
          <a:ext cx="8496300" cy="4902198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65874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88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8630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700" b="1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700" b="1" u="none" strike="noStrike" cap="none" normalizeH="0" baseline="0" smtClean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Nature </a:t>
                      </a:r>
                      <a:r>
                        <a:rPr kumimoji="0" lang="fr-FR" sz="17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des travaux - </a:t>
                      </a:r>
                      <a:r>
                        <a:rPr kumimoji="0" lang="fr-FR" sz="17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Restauration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700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Coût en €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TTC</a:t>
                      </a: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  </a:t>
                      </a:r>
                      <a:endParaRPr kumimoji="0" lang="fr-FR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300" b="1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Le cas échéant, honoraires architecte</a:t>
                      </a: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Le cas échéant, a</a:t>
                      </a:r>
                      <a:r>
                        <a:rPr kumimoji="0" 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ssurances</a:t>
                      </a: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29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026287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TOTAL TTC   </a:t>
                      </a:r>
                      <a:endParaRPr kumimoji="0" lang="fr-FR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€</a:t>
                      </a:r>
                    </a:p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" name="Titre 1"/>
          <p:cNvSpPr txBox="1">
            <a:spLocks/>
          </p:cNvSpPr>
          <p:nvPr/>
        </p:nvSpPr>
        <p:spPr bwMode="auto">
          <a:xfrm>
            <a:off x="107504" y="404664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P</a:t>
            </a:r>
            <a:r>
              <a:rPr lang="fr-FR" altLang="fr-FR" sz="2200" dirty="0" smtClean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rogramme </a:t>
            </a:r>
            <a:r>
              <a:rPr lang="fr-FR" altLang="fr-FR" sz="2200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global des travaux</a:t>
            </a: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1564" y="260648"/>
            <a:ext cx="2014074" cy="648072"/>
          </a:xfrm>
          <a:prstGeom prst="rect">
            <a:avLst/>
          </a:prstGeom>
        </p:spPr>
      </p:pic>
      <p:sp>
        <p:nvSpPr>
          <p:cNvPr id="9" name="Titre 1"/>
          <p:cNvSpPr txBox="1">
            <a:spLocks/>
          </p:cNvSpPr>
          <p:nvPr/>
        </p:nvSpPr>
        <p:spPr bwMode="auto">
          <a:xfrm>
            <a:off x="107504" y="260648"/>
            <a:ext cx="1512168" cy="574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 dirty="0" smtClean="0">
                <a:solidFill>
                  <a:schemeClr val="bg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Budget</a:t>
            </a:r>
            <a:endParaRPr lang="fr-FR" altLang="fr-FR" sz="2200" dirty="0">
              <a:solidFill>
                <a:schemeClr val="bg1"/>
              </a:solidFill>
              <a:latin typeface="Segoe UI Historic" panose="020B0502040204020203" pitchFamily="34" charset="0"/>
              <a:cs typeface="Segoe UI Historic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88916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oup 17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1501770"/>
              </p:ext>
            </p:extLst>
          </p:nvPr>
        </p:nvGraphicFramePr>
        <p:xfrm>
          <a:off x="323850" y="1412875"/>
          <a:ext cx="8496300" cy="4902198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65874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88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8630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700" b="1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700" b="1" u="none" strike="noStrike" cap="none" normalizeH="0" baseline="0" smtClean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Nature </a:t>
                      </a:r>
                      <a:r>
                        <a:rPr kumimoji="0" lang="fr-FR" sz="17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des travaux - </a:t>
                      </a:r>
                      <a:r>
                        <a:rPr kumimoji="0" lang="fr-FR" sz="17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Restauration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700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Coût en €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TTC</a:t>
                      </a: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  </a:t>
                      </a:r>
                      <a:endParaRPr kumimoji="0" lang="fr-FR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300" b="1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Le cas échéant, honoraires architecte</a:t>
                      </a: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Le cas échéant, a</a:t>
                      </a:r>
                      <a:r>
                        <a:rPr kumimoji="0" 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ssurances</a:t>
                      </a: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29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026287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TOTAL TTC   </a:t>
                      </a:r>
                      <a:endParaRPr kumimoji="0" lang="fr-FR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€</a:t>
                      </a:r>
                    </a:p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" name="Titre 1"/>
          <p:cNvSpPr txBox="1">
            <a:spLocks/>
          </p:cNvSpPr>
          <p:nvPr/>
        </p:nvSpPr>
        <p:spPr bwMode="auto">
          <a:xfrm>
            <a:off x="107504" y="404664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 dirty="0" smtClean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La restauration du décor</a:t>
            </a:r>
            <a:endParaRPr lang="fr-FR" altLang="fr-FR" sz="2200" dirty="0">
              <a:solidFill>
                <a:srgbClr val="2727F1"/>
              </a:solidFill>
              <a:latin typeface="Segoe UI Historic" panose="020B0502040204020203" pitchFamily="34" charset="0"/>
              <a:cs typeface="Segoe UI Historic" panose="020B0502040204020203" pitchFamily="34" charset="0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1564" y="260648"/>
            <a:ext cx="2014074" cy="648072"/>
          </a:xfrm>
          <a:prstGeom prst="rect">
            <a:avLst/>
          </a:prstGeom>
        </p:spPr>
      </p:pic>
      <p:sp>
        <p:nvSpPr>
          <p:cNvPr id="9" name="Titre 1"/>
          <p:cNvSpPr txBox="1">
            <a:spLocks/>
          </p:cNvSpPr>
          <p:nvPr/>
        </p:nvSpPr>
        <p:spPr bwMode="auto">
          <a:xfrm>
            <a:off x="107504" y="260648"/>
            <a:ext cx="1512168" cy="574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 dirty="0" smtClean="0">
                <a:solidFill>
                  <a:schemeClr val="bg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Budget</a:t>
            </a:r>
            <a:endParaRPr lang="fr-FR" altLang="fr-FR" sz="2200" dirty="0">
              <a:solidFill>
                <a:schemeClr val="bg1"/>
              </a:solidFill>
              <a:latin typeface="Segoe UI Historic" panose="020B0502040204020203" pitchFamily="34" charset="0"/>
              <a:cs typeface="Segoe UI Historic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326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727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1"/>
          <p:cNvSpPr txBox="1">
            <a:spLocks noChangeArrowheads="1"/>
          </p:cNvSpPr>
          <p:nvPr/>
        </p:nvSpPr>
        <p:spPr bwMode="auto">
          <a:xfrm>
            <a:off x="683568" y="3356992"/>
            <a:ext cx="8280400" cy="3023905"/>
          </a:xfrm>
          <a:prstGeom prst="rect">
            <a:avLst/>
          </a:prstGeom>
          <a:noFill/>
          <a:ln w="12700">
            <a:noFill/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► </a:t>
            </a: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Attention, en cas de non-respect des règles ci-après,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altLang="fr-FR" sz="1500" b="1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votre dossier ne sera pas examiné par le jury</a:t>
            </a: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5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RÈGLES GÉNÉRALES À RESPECTER :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¨"/>
              <a:tabLst/>
              <a:defRPr/>
            </a:pPr>
            <a:r>
              <a:rPr kumimoji="0" lang="fr-FR" altLang="fr-FR" sz="1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Conserver </a:t>
            </a: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le format des diapositives : standard (4:3)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¨"/>
              <a:tabLst/>
              <a:defRPr/>
            </a:pPr>
            <a:r>
              <a:rPr kumimoji="0" lang="fr-FR" altLang="fr-FR" sz="1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Conserver </a:t>
            </a: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la police Calibri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¨"/>
              <a:tabLst/>
              <a:defRPr/>
            </a:pPr>
            <a:r>
              <a:rPr kumimoji="0" lang="fr-FR" altLang="fr-FR" sz="1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Limiter </a:t>
            </a: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les textes informatifs, privilégier les images 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¨"/>
              <a:tabLst/>
              <a:defRPr/>
            </a:pPr>
            <a:r>
              <a:rPr kumimoji="0" lang="fr-FR" altLang="fr-FR" sz="1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Utiliser </a:t>
            </a: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des photographies de qualité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¨"/>
              <a:tabLst/>
              <a:defRPr/>
            </a:pPr>
            <a:r>
              <a:rPr kumimoji="0" lang="fr-FR" altLang="fr-FR" sz="1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Préférer </a:t>
            </a: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une grande image plutôt que plusieurs petites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¨"/>
              <a:tabLst/>
              <a:defRPr/>
            </a:pPr>
            <a:r>
              <a:rPr kumimoji="0" lang="fr-FR" altLang="fr-FR" sz="1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Légender </a:t>
            </a: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toutes les images 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29249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ZoneTexte 1"/>
          <p:cNvSpPr txBox="1">
            <a:spLocks noChangeArrowheads="1"/>
          </p:cNvSpPr>
          <p:nvPr/>
        </p:nvSpPr>
        <p:spPr bwMode="auto">
          <a:xfrm>
            <a:off x="431800" y="1073848"/>
            <a:ext cx="8280400" cy="1374222"/>
          </a:xfrm>
          <a:prstGeom prst="rect">
            <a:avLst/>
          </a:prstGeom>
          <a:noFill/>
          <a:ln w="12700">
            <a:noFill/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Segoe UI Historic" panose="020B0502040204020203" pitchFamily="34" charset="0"/>
              </a:rPr>
              <a:t>► </a:t>
            </a:r>
            <a:r>
              <a:rPr kumimoji="0" lang="fr-FR" altLang="fr-FR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Calibri"/>
                <a:ea typeface="+mn-ea"/>
                <a:cs typeface="Segoe UI Historic" panose="020B0502040204020203" pitchFamily="34" charset="0"/>
              </a:rPr>
              <a:t>La présentation photographique est </a:t>
            </a:r>
            <a:r>
              <a:rPr kumimoji="0" lang="fr-FR" altLang="fr-FR" sz="1700" b="1" i="0" u="sng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Calibri"/>
                <a:ea typeface="+mn-ea"/>
                <a:cs typeface="Segoe UI Historic" panose="020B0502040204020203" pitchFamily="34" charset="0"/>
              </a:rPr>
              <a:t>le document visuel</a:t>
            </a:r>
            <a:r>
              <a:rPr kumimoji="0" lang="fr-FR" altLang="fr-FR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Calibri"/>
                <a:ea typeface="+mn-ea"/>
                <a:cs typeface="Segoe UI Historic" panose="020B0502040204020203" pitchFamily="34" charset="0"/>
              </a:rPr>
              <a:t> présenté </a:t>
            </a:r>
            <a:r>
              <a:rPr kumimoji="0" lang="fr-FR" altLang="fr-FR" sz="1700" b="1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Calibri"/>
                <a:ea typeface="+mn-ea"/>
                <a:cs typeface="Segoe UI Historic" panose="020B0502040204020203" pitchFamily="34" charset="0"/>
              </a:rPr>
              <a:t>au </a:t>
            </a:r>
            <a:r>
              <a:rPr kumimoji="0" lang="fr-FR" altLang="fr-FR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Calibri"/>
                <a:ea typeface="+mn-ea"/>
                <a:cs typeface="Segoe UI Historic" panose="020B0502040204020203" pitchFamily="34" charset="0"/>
              </a:rPr>
              <a:t>jury,</a:t>
            </a:r>
            <a:endParaRPr kumimoji="0" lang="fr-FR" altLang="fr-FR" sz="1700" b="1" i="0" u="none" strike="noStrike" kern="1200" cap="none" spc="0" normalizeH="0" baseline="0" noProof="0" dirty="0">
              <a:ln>
                <a:noFill/>
              </a:ln>
              <a:solidFill>
                <a:srgbClr val="2727F1"/>
              </a:solidFill>
              <a:effectLst/>
              <a:uLnTx/>
              <a:uFillTx/>
              <a:latin typeface="Calibri"/>
              <a:ea typeface="+mn-ea"/>
              <a:cs typeface="Segoe UI Historic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700" b="1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Calibri"/>
                <a:ea typeface="+mn-ea"/>
                <a:cs typeface="Segoe UI Historic" panose="020B0502040204020203" pitchFamily="34" charset="0"/>
              </a:rPr>
              <a:t>à vous de le rendre </a:t>
            </a:r>
            <a:r>
              <a:rPr kumimoji="0" lang="fr-FR" altLang="fr-FR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Calibri"/>
                <a:ea typeface="+mn-ea"/>
                <a:cs typeface="Segoe UI Historic" panose="020B0502040204020203" pitchFamily="34" charset="0"/>
              </a:rPr>
              <a:t>attrayant et compréhensible.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700" b="1" i="0" u="none" strike="noStrike" kern="1200" cap="none" spc="0" normalizeH="0" baseline="0" noProof="0" dirty="0">
              <a:ln>
                <a:noFill/>
              </a:ln>
              <a:solidFill>
                <a:srgbClr val="2727F1"/>
              </a:solidFill>
              <a:effectLst/>
              <a:uLnTx/>
              <a:uFillTx/>
              <a:latin typeface="Calibri"/>
              <a:ea typeface="+mn-ea"/>
              <a:cs typeface="Segoe UI Historic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700" b="1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Calibri"/>
                <a:ea typeface="+mn-ea"/>
                <a:cs typeface="Segoe UI Historic" panose="020B0502040204020203" pitchFamily="34" charset="0"/>
              </a:rPr>
              <a:t>L</a:t>
            </a:r>
            <a:r>
              <a:rPr kumimoji="0" lang="fr-FR" altLang="fr-FR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Calibri"/>
                <a:ea typeface="+mn-ea"/>
                <a:cs typeface="Segoe UI Historic" panose="020B0502040204020203" pitchFamily="34" charset="0"/>
              </a:rPr>
              <a:t>e présent </a:t>
            </a:r>
            <a:r>
              <a:rPr kumimoji="0" lang="fr-FR" altLang="fr-FR" sz="17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Calibri"/>
                <a:ea typeface="+mn-ea"/>
                <a:cs typeface="Segoe UI Historic" panose="020B0502040204020203" pitchFamily="34" charset="0"/>
              </a:rPr>
              <a:t>powerpoint</a:t>
            </a:r>
            <a:r>
              <a:rPr kumimoji="0" lang="fr-FR" altLang="fr-FR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Calibri"/>
                <a:ea typeface="+mn-ea"/>
                <a:cs typeface="Segoe UI Historic" panose="020B0502040204020203" pitchFamily="34" charset="0"/>
              </a:rPr>
              <a:t> </a:t>
            </a:r>
            <a:r>
              <a:rPr kumimoji="0" lang="fr-FR" altLang="fr-FR" sz="1700" b="1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Calibri"/>
                <a:ea typeface="+mn-ea"/>
                <a:cs typeface="Segoe UI Historic" panose="020B0502040204020203" pitchFamily="34" charset="0"/>
              </a:rPr>
              <a:t>est un </a:t>
            </a:r>
            <a:r>
              <a:rPr kumimoji="0" lang="fr-FR" altLang="fr-FR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Calibri"/>
                <a:ea typeface="+mn-ea"/>
                <a:cs typeface="Segoe UI Historic" panose="020B0502040204020203" pitchFamily="34" charset="0"/>
              </a:rPr>
              <a:t>modèle, vous êtes libre de le modifier. </a:t>
            </a:r>
          </a:p>
        </p:txBody>
      </p:sp>
    </p:spTree>
    <p:extLst>
      <p:ext uri="{BB962C8B-B14F-4D97-AF65-F5344CB8AC3E}">
        <p14:creationId xmlns:p14="http://schemas.microsoft.com/office/powerpoint/2010/main" val="35563863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oup 26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1024848"/>
              </p:ext>
            </p:extLst>
          </p:nvPr>
        </p:nvGraphicFramePr>
        <p:xfrm>
          <a:off x="323528" y="1044630"/>
          <a:ext cx="8496299" cy="5701799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6994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790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75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10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91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6028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3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Partenaires du projet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Montant en €/TTC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Taux (%)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Acquis, Demandés ou En cours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2605">
                <a:tc rowSpan="5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Financements </a:t>
                      </a:r>
                      <a:r>
                        <a:rPr kumimoji="0" lang="fr-FR" sz="1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publics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Direction Régionale des Affaires Culturelles (DRAC)</a:t>
                      </a: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 </a:t>
                      </a: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260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Conseil </a:t>
                      </a:r>
                      <a:r>
                        <a:rPr kumimoji="0" lang="fr-FR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Départemental</a:t>
                      </a: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260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Conseil Régional</a:t>
                      </a: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356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Autre (préciser)</a:t>
                      </a: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260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TOTAL 1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2605">
                <a:tc row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Financements privés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b="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Prix</a:t>
                      </a:r>
                      <a:r>
                        <a:rPr lang="fr-FR" sz="1200" b="0" kern="120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 Sotheby’s </a:t>
                      </a:r>
                      <a:endParaRPr lang="fr-FR" sz="12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20 000 €</a:t>
                      </a:r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Demandés</a:t>
                      </a:r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260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Autre mécène (préciser)</a:t>
                      </a: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260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Autre mécène (préciser)</a:t>
                      </a: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260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TOTAL 2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2605">
                <a:tc row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Autofinancement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Ressources du monument</a:t>
                      </a: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075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Apport personnel du propriétaire</a:t>
                      </a: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075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Emprunt</a:t>
                      </a: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260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400" b="1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TOTAL 3</a:t>
                      </a:r>
                      <a:endParaRPr lang="fr-FR" sz="14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9645263"/>
                  </a:ext>
                </a:extLst>
              </a:tr>
              <a:tr h="63039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91425" marR="91425" marT="48102" marB="4810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TOTAL 1+2+3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100 %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23637" name="Titre 1"/>
          <p:cNvSpPr txBox="1">
            <a:spLocks/>
          </p:cNvSpPr>
          <p:nvPr/>
        </p:nvSpPr>
        <p:spPr bwMode="auto">
          <a:xfrm>
            <a:off x="683568" y="116632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 dirty="0">
                <a:solidFill>
                  <a:srgbClr val="2727F1"/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P</a:t>
            </a:r>
            <a:r>
              <a:rPr lang="fr-FR" altLang="fr-FR" sz="2200" dirty="0" smtClean="0">
                <a:solidFill>
                  <a:srgbClr val="2727F1"/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rogramme </a:t>
            </a:r>
            <a:r>
              <a:rPr lang="fr-FR" altLang="fr-FR" sz="2200" dirty="0">
                <a:solidFill>
                  <a:srgbClr val="2727F1"/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global des travaux</a:t>
            </a: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1564" y="260648"/>
            <a:ext cx="2669348" cy="648072"/>
          </a:xfrm>
          <a:prstGeom prst="rect">
            <a:avLst/>
          </a:prstGeom>
        </p:spPr>
      </p:pic>
      <p:sp>
        <p:nvSpPr>
          <p:cNvPr id="9" name="Titre 1"/>
          <p:cNvSpPr txBox="1">
            <a:spLocks/>
          </p:cNvSpPr>
          <p:nvPr/>
        </p:nvSpPr>
        <p:spPr bwMode="auto">
          <a:xfrm>
            <a:off x="-36512" y="260648"/>
            <a:ext cx="2664296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100" dirty="0" smtClean="0">
                <a:solidFill>
                  <a:schemeClr val="bg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Plan de financement</a:t>
            </a:r>
            <a:endParaRPr lang="fr-FR" altLang="fr-FR" sz="2100" dirty="0">
              <a:solidFill>
                <a:schemeClr val="bg1"/>
              </a:solidFill>
              <a:latin typeface="Segoe UI Historic" panose="020B0502040204020203" pitchFamily="34" charset="0"/>
              <a:cs typeface="Segoe UI Historic" panose="020B0502040204020203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oup 26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1685458"/>
              </p:ext>
            </p:extLst>
          </p:nvPr>
        </p:nvGraphicFramePr>
        <p:xfrm>
          <a:off x="323528" y="1044630"/>
          <a:ext cx="8496299" cy="5701799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6994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790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75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10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91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6028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3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Partenaires du projet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Montant en €/TTC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Taux (%)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Acquis, Demandés ou En cours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2605">
                <a:tc rowSpan="5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Financements </a:t>
                      </a:r>
                      <a:r>
                        <a:rPr kumimoji="0" lang="fr-FR" sz="1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publics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Direction Régionale des Affaires Culturelles (DRAC)</a:t>
                      </a: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 </a:t>
                      </a: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260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Conseil </a:t>
                      </a:r>
                      <a:r>
                        <a:rPr kumimoji="0" lang="fr-FR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Départemental</a:t>
                      </a: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260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Conseil Régional</a:t>
                      </a: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356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Autre (préciser)</a:t>
                      </a: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260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TOTAL 1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2605">
                <a:tc row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Financements privés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b="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Prix</a:t>
                      </a:r>
                      <a:r>
                        <a:rPr lang="fr-FR" sz="1200" b="0" kern="120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 Sotheby’s </a:t>
                      </a:r>
                      <a:endParaRPr lang="fr-FR" sz="12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20 000 €</a:t>
                      </a:r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Demandés</a:t>
                      </a:r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260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Autre mécène (préciser)</a:t>
                      </a: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260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Autre mécène (préciser)</a:t>
                      </a: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260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TOTAL 2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2605">
                <a:tc row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Autofinancement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Ressources du monument</a:t>
                      </a: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075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Apport personnel du propriétaire</a:t>
                      </a: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075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Emprunt</a:t>
                      </a: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260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400" b="1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TOTAL 3</a:t>
                      </a:r>
                      <a:endParaRPr lang="fr-FR" sz="14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9645263"/>
                  </a:ext>
                </a:extLst>
              </a:tr>
              <a:tr h="63039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91425" marR="91425" marT="48102" marB="4810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TOTAL 1+2+3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100 %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8102" marB="48102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23637" name="Titre 1"/>
          <p:cNvSpPr txBox="1">
            <a:spLocks/>
          </p:cNvSpPr>
          <p:nvPr/>
        </p:nvSpPr>
        <p:spPr bwMode="auto">
          <a:xfrm>
            <a:off x="683568" y="116632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 dirty="0" smtClean="0">
                <a:solidFill>
                  <a:srgbClr val="2727F1"/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Tranche pour la restauration du décor</a:t>
            </a:r>
            <a:endParaRPr lang="fr-FR" altLang="fr-FR" sz="2200" dirty="0">
              <a:solidFill>
                <a:srgbClr val="2727F1"/>
              </a:solidFill>
              <a:latin typeface="Segoe UI Historic" panose="020B0502040204020203" pitchFamily="34" charset="0"/>
              <a:ea typeface="Segoe UI Historic" panose="020B0502040204020203" pitchFamily="34" charset="0"/>
              <a:cs typeface="Segoe UI Historic" panose="020B0502040204020203" pitchFamily="34" charset="0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1564" y="260648"/>
            <a:ext cx="2669348" cy="648072"/>
          </a:xfrm>
          <a:prstGeom prst="rect">
            <a:avLst/>
          </a:prstGeom>
        </p:spPr>
      </p:pic>
      <p:sp>
        <p:nvSpPr>
          <p:cNvPr id="9" name="Titre 1"/>
          <p:cNvSpPr txBox="1">
            <a:spLocks/>
          </p:cNvSpPr>
          <p:nvPr/>
        </p:nvSpPr>
        <p:spPr bwMode="auto">
          <a:xfrm>
            <a:off x="-36512" y="260648"/>
            <a:ext cx="2664296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100" dirty="0" smtClean="0">
                <a:solidFill>
                  <a:schemeClr val="bg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Plan de financement</a:t>
            </a:r>
            <a:endParaRPr lang="fr-FR" altLang="fr-FR" sz="2100" dirty="0">
              <a:solidFill>
                <a:schemeClr val="bg1"/>
              </a:solidFill>
              <a:latin typeface="Segoe UI Historic" panose="020B0502040204020203" pitchFamily="34" charset="0"/>
              <a:cs typeface="Segoe UI Historic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2371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u contenu 2"/>
          <p:cNvSpPr txBox="1">
            <a:spLocks/>
          </p:cNvSpPr>
          <p:nvPr/>
        </p:nvSpPr>
        <p:spPr bwMode="auto">
          <a:xfrm>
            <a:off x="107950" y="115888"/>
            <a:ext cx="8928100" cy="4637087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/>
          </a:p>
        </p:txBody>
      </p:sp>
      <p:sp>
        <p:nvSpPr>
          <p:cNvPr id="7171" name="ZoneTexte 4"/>
          <p:cNvSpPr txBox="1">
            <a:spLocks noChangeArrowheads="1"/>
          </p:cNvSpPr>
          <p:nvPr/>
        </p:nvSpPr>
        <p:spPr bwMode="auto">
          <a:xfrm>
            <a:off x="250825" y="5715000"/>
            <a:ext cx="87852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Nom du monument 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Département / Région :          </a:t>
            </a:r>
            <a:r>
              <a:rPr lang="fr-FR" altLang="fr-FR" sz="1800">
                <a:latin typeface="Segoe UI Historic" panose="020B0502040204020203" pitchFamily="34" charset="0"/>
                <a:cs typeface="Segoe UI Historic" panose="020B0502040204020203" pitchFamily="34" charset="0"/>
              </a:rPr>
              <a:t>  </a:t>
            </a:r>
          </a:p>
        </p:txBody>
      </p:sp>
      <p:sp>
        <p:nvSpPr>
          <p:cNvPr id="17" name="Google Shape;90;p13"/>
          <p:cNvSpPr txBox="1">
            <a:spLocks/>
          </p:cNvSpPr>
          <p:nvPr/>
        </p:nvSpPr>
        <p:spPr>
          <a:xfrm>
            <a:off x="755650" y="2205038"/>
            <a:ext cx="7777163" cy="720725"/>
          </a:xfrm>
          <a:prstGeom prst="rect">
            <a:avLst/>
          </a:prstGeom>
        </p:spPr>
        <p:txBody>
          <a:bodyPr spcFirstLastPara="1" lIns="91425" tIns="91425" rIns="91425" bIns="91425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500" dirty="0">
                <a:solidFill>
                  <a:schemeClr val="bg1">
                    <a:lumMod val="75000"/>
                  </a:schemeClr>
                </a:solidFill>
              </a:rPr>
              <a:t>Ajoutez ici une photo du monument</a:t>
            </a:r>
          </a:p>
        </p:txBody>
      </p:sp>
      <p:sp>
        <p:nvSpPr>
          <p:cNvPr id="7173" name="ZoneTexte 4"/>
          <p:cNvSpPr txBox="1">
            <a:spLocks noChangeArrowheads="1"/>
          </p:cNvSpPr>
          <p:nvPr/>
        </p:nvSpPr>
        <p:spPr bwMode="auto">
          <a:xfrm>
            <a:off x="250825" y="5030788"/>
            <a:ext cx="8713788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3500" dirty="0" smtClean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Prix Sotheby’s 2025</a:t>
            </a:r>
            <a:endParaRPr lang="fr-FR" altLang="fr-FR" sz="3500" dirty="0">
              <a:solidFill>
                <a:srgbClr val="2727F1"/>
              </a:solidFill>
              <a:latin typeface="Segoe UI Historic" panose="020B0502040204020203" pitchFamily="34" charset="0"/>
              <a:cs typeface="Segoe UI Historic" panose="020B0502040204020203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99" r="3746" b="501"/>
          <a:stretch/>
        </p:blipFill>
        <p:spPr>
          <a:xfrm>
            <a:off x="287747" y="1243394"/>
            <a:ext cx="8712967" cy="5379274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2348880"/>
            <a:ext cx="478934" cy="677418"/>
          </a:xfrm>
          <a:prstGeom prst="ellipse">
            <a:avLst/>
          </a:prstGeom>
        </p:spPr>
      </p:pic>
      <p:sp>
        <p:nvSpPr>
          <p:cNvPr id="9" name="Google Shape;90;p13">
            <a:extLst>
              <a:ext uri="{FF2B5EF4-FFF2-40B4-BE49-F238E27FC236}">
                <a16:creationId xmlns:a16="http://schemas.microsoft.com/office/drawing/2014/main" id="{D6DD11BC-0876-4214-AA33-5CBD5DA0EA17}"/>
              </a:ext>
            </a:extLst>
          </p:cNvPr>
          <p:cNvSpPr txBox="1">
            <a:spLocks/>
          </p:cNvSpPr>
          <p:nvPr/>
        </p:nvSpPr>
        <p:spPr>
          <a:xfrm>
            <a:off x="3528142" y="3026298"/>
            <a:ext cx="2232176" cy="406682"/>
          </a:xfrm>
          <a:prstGeom prst="rect">
            <a:avLst/>
          </a:prstGeom>
        </p:spPr>
        <p:txBody>
          <a:bodyPr spcFirstLastPara="1" lIns="91425" tIns="91425" rIns="91425" bIns="91425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dirty="0" smtClean="0">
                <a:solidFill>
                  <a:schemeClr val="bg1">
                    <a:lumMod val="75000"/>
                  </a:schemeClr>
                </a:solidFill>
              </a:rPr>
              <a:t>Déplacez le curseur</a:t>
            </a:r>
            <a:endParaRPr lang="fr-FR" sz="20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id="{96E4E76B-5AE0-430C-BED0-41A7B4B6597E}"/>
              </a:ext>
            </a:extLst>
          </p:cNvPr>
          <p:cNvSpPr txBox="1">
            <a:spLocks/>
          </p:cNvSpPr>
          <p:nvPr/>
        </p:nvSpPr>
        <p:spPr bwMode="auto">
          <a:xfrm>
            <a:off x="457200" y="224261"/>
            <a:ext cx="82296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fr-FR" altLang="fr-FR" sz="1800" dirty="0" smtClean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Ville :</a:t>
            </a:r>
          </a:p>
          <a:p>
            <a:pPr algn="l"/>
            <a:r>
              <a:rPr lang="fr-FR" altLang="fr-FR" sz="1800" dirty="0" smtClean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Code postal :</a:t>
            </a:r>
            <a:endParaRPr lang="fr-FR" altLang="fr-FR" sz="1800" dirty="0">
              <a:solidFill>
                <a:srgbClr val="2727F1"/>
              </a:solidFill>
              <a:latin typeface="Segoe UI Historic" panose="020B0502040204020203" pitchFamily="34" charset="0"/>
              <a:cs typeface="Segoe UI Historic" panose="020B0502040204020203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re 1"/>
          <p:cNvSpPr txBox="1">
            <a:spLocks/>
          </p:cNvSpPr>
          <p:nvPr/>
        </p:nvSpPr>
        <p:spPr bwMode="auto">
          <a:xfrm>
            <a:off x="0" y="115888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Plan cadastral du monument</a:t>
            </a:r>
          </a:p>
        </p:txBody>
      </p:sp>
      <p:sp>
        <p:nvSpPr>
          <p:cNvPr id="10243" name="Espace réservé du contenu 2"/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/>
          </a:p>
        </p:txBody>
      </p:sp>
      <p:sp>
        <p:nvSpPr>
          <p:cNvPr id="9" name="Google Shape;90;p13"/>
          <p:cNvSpPr txBox="1">
            <a:spLocks/>
          </p:cNvSpPr>
          <p:nvPr/>
        </p:nvSpPr>
        <p:spPr>
          <a:xfrm>
            <a:off x="755650" y="3644900"/>
            <a:ext cx="7777163" cy="720725"/>
          </a:xfrm>
          <a:prstGeom prst="rect">
            <a:avLst/>
          </a:prstGeom>
        </p:spPr>
        <p:txBody>
          <a:bodyPr spcFirstLastPara="1" lIns="91425" tIns="91425" rIns="91425" bIns="91425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500" dirty="0">
                <a:solidFill>
                  <a:schemeClr val="bg1">
                    <a:lumMod val="75000"/>
                  </a:schemeClr>
                </a:solidFill>
              </a:rPr>
              <a:t>Ajoutez ici une photo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ce réservé du contenu 2"/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/>
          </a:p>
        </p:txBody>
      </p:sp>
      <p:sp>
        <p:nvSpPr>
          <p:cNvPr id="6" name="Google Shape;90;p13"/>
          <p:cNvSpPr txBox="1">
            <a:spLocks/>
          </p:cNvSpPr>
          <p:nvPr/>
        </p:nvSpPr>
        <p:spPr>
          <a:xfrm>
            <a:off x="755650" y="3644900"/>
            <a:ext cx="7777163" cy="720725"/>
          </a:xfrm>
          <a:prstGeom prst="rect">
            <a:avLst/>
          </a:prstGeom>
        </p:spPr>
        <p:txBody>
          <a:bodyPr spcFirstLastPara="1" lIns="91425" tIns="91425" rIns="91425" bIns="91425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500" dirty="0">
                <a:solidFill>
                  <a:schemeClr val="bg1">
                    <a:lumMod val="75000"/>
                  </a:schemeClr>
                </a:solidFill>
              </a:rPr>
              <a:t>Ajoutez ici une photo</a:t>
            </a:r>
          </a:p>
        </p:txBody>
      </p:sp>
      <p:sp>
        <p:nvSpPr>
          <p:cNvPr id="11268" name="Titre 1"/>
          <p:cNvSpPr txBox="1">
            <a:spLocks/>
          </p:cNvSpPr>
          <p:nvPr/>
        </p:nvSpPr>
        <p:spPr bwMode="auto">
          <a:xfrm>
            <a:off x="0" y="115888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Plan du bâtiment ou du jardin faisant l’objet des travaux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ce réservé du contenu 2"/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/>
          </a:p>
        </p:txBody>
      </p:sp>
      <p:sp>
        <p:nvSpPr>
          <p:cNvPr id="8" name="Google Shape;90;p13"/>
          <p:cNvSpPr txBox="1">
            <a:spLocks/>
          </p:cNvSpPr>
          <p:nvPr/>
        </p:nvSpPr>
        <p:spPr>
          <a:xfrm>
            <a:off x="755650" y="3644900"/>
            <a:ext cx="7777163" cy="720725"/>
          </a:xfrm>
          <a:prstGeom prst="rect">
            <a:avLst/>
          </a:prstGeom>
        </p:spPr>
        <p:txBody>
          <a:bodyPr spcFirstLastPara="1" lIns="91425" tIns="91425" rIns="91425" bIns="91425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500" dirty="0">
                <a:solidFill>
                  <a:schemeClr val="bg1">
                    <a:lumMod val="75000"/>
                  </a:schemeClr>
                </a:solidFill>
              </a:rPr>
              <a:t>Ajoutez ici une photo</a:t>
            </a:r>
          </a:p>
        </p:txBody>
      </p:sp>
      <p:sp>
        <p:nvSpPr>
          <p:cNvPr id="12292" name="Titre 1"/>
          <p:cNvSpPr txBox="1">
            <a:spLocks/>
          </p:cNvSpPr>
          <p:nvPr/>
        </p:nvSpPr>
        <p:spPr bwMode="auto">
          <a:xfrm>
            <a:off x="0" y="115888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Vue d’ensemble du monument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ce réservé du contenu 2"/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/>
          </a:p>
        </p:txBody>
      </p:sp>
      <p:sp>
        <p:nvSpPr>
          <p:cNvPr id="8" name="Google Shape;90;p13"/>
          <p:cNvSpPr txBox="1">
            <a:spLocks/>
          </p:cNvSpPr>
          <p:nvPr/>
        </p:nvSpPr>
        <p:spPr>
          <a:xfrm>
            <a:off x="755650" y="3644900"/>
            <a:ext cx="7777163" cy="720725"/>
          </a:xfrm>
          <a:prstGeom prst="rect">
            <a:avLst/>
          </a:prstGeom>
        </p:spPr>
        <p:txBody>
          <a:bodyPr spcFirstLastPara="1" lIns="91425" tIns="91425" rIns="91425" bIns="91425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500" dirty="0">
                <a:solidFill>
                  <a:schemeClr val="bg1">
                    <a:lumMod val="75000"/>
                  </a:schemeClr>
                </a:solidFill>
              </a:rPr>
              <a:t>Ajoutez ici une photo</a:t>
            </a:r>
          </a:p>
        </p:txBody>
      </p:sp>
      <p:sp>
        <p:nvSpPr>
          <p:cNvPr id="13316" name="Titre 1"/>
          <p:cNvSpPr txBox="1">
            <a:spLocks/>
          </p:cNvSpPr>
          <p:nvPr/>
        </p:nvSpPr>
        <p:spPr bwMode="auto">
          <a:xfrm>
            <a:off x="0" y="115888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Vue d’ensemble du monument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ce réservé du contenu 2"/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/>
          </a:p>
        </p:txBody>
      </p:sp>
      <p:sp>
        <p:nvSpPr>
          <p:cNvPr id="8" name="Google Shape;90;p13"/>
          <p:cNvSpPr txBox="1">
            <a:spLocks/>
          </p:cNvSpPr>
          <p:nvPr/>
        </p:nvSpPr>
        <p:spPr>
          <a:xfrm>
            <a:off x="755650" y="3644900"/>
            <a:ext cx="7777163" cy="720725"/>
          </a:xfrm>
          <a:prstGeom prst="rect">
            <a:avLst/>
          </a:prstGeom>
        </p:spPr>
        <p:txBody>
          <a:bodyPr spcFirstLastPara="1" lIns="91425" tIns="91425" rIns="91425" bIns="91425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500" dirty="0">
                <a:solidFill>
                  <a:schemeClr val="bg1">
                    <a:lumMod val="75000"/>
                  </a:schemeClr>
                </a:solidFill>
              </a:rPr>
              <a:t>Ajoutez ici une photo</a:t>
            </a:r>
          </a:p>
        </p:txBody>
      </p:sp>
      <p:sp>
        <p:nvSpPr>
          <p:cNvPr id="13316" name="Titre 1"/>
          <p:cNvSpPr txBox="1">
            <a:spLocks/>
          </p:cNvSpPr>
          <p:nvPr/>
        </p:nvSpPr>
        <p:spPr bwMode="auto">
          <a:xfrm>
            <a:off x="0" y="115888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Vue d’ensemble du monument</a:t>
            </a:r>
          </a:p>
        </p:txBody>
      </p:sp>
    </p:spTree>
    <p:extLst>
      <p:ext uri="{BB962C8B-B14F-4D97-AF65-F5344CB8AC3E}">
        <p14:creationId xmlns:p14="http://schemas.microsoft.com/office/powerpoint/2010/main" val="399450150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1427</TotalTime>
  <Words>622</Words>
  <Application>Microsoft Office PowerPoint</Application>
  <PresentationFormat>Affichage à l'écran (4:3)</PresentationFormat>
  <Paragraphs>144</Paragraphs>
  <Slides>21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8" baseType="lpstr">
      <vt:lpstr>Arial</vt:lpstr>
      <vt:lpstr>Book Antiqua</vt:lpstr>
      <vt:lpstr>Calibri</vt:lpstr>
      <vt:lpstr>Gilroy</vt:lpstr>
      <vt:lpstr>Segoe UI Historic</vt:lpstr>
      <vt:lpstr>Symbol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QUELQUES CONSEILS POUR METTRE EN VALEUR VOTRE PROJET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 DU MONUMENT OU DU JARDIN :  DEPARTEMENT :</dc:title>
  <dc:creator>Céline Leylavergne</dc:creator>
  <cp:lastModifiedBy>Aude Leray</cp:lastModifiedBy>
  <cp:revision>141</cp:revision>
  <dcterms:created xsi:type="dcterms:W3CDTF">2013-04-16T08:37:48Z</dcterms:created>
  <dcterms:modified xsi:type="dcterms:W3CDTF">2025-01-29T10:35:00Z</dcterms:modified>
</cp:coreProperties>
</file>